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7" r:id="rId2"/>
    <p:sldId id="596" r:id="rId3"/>
    <p:sldId id="602" r:id="rId4"/>
    <p:sldId id="604" r:id="rId5"/>
    <p:sldId id="603" r:id="rId6"/>
    <p:sldId id="599" r:id="rId7"/>
    <p:sldId id="598" r:id="rId8"/>
    <p:sldId id="707" r:id="rId9"/>
    <p:sldId id="716" r:id="rId10"/>
    <p:sldId id="717" r:id="rId11"/>
    <p:sldId id="718" r:id="rId12"/>
    <p:sldId id="658" r:id="rId13"/>
    <p:sldId id="669" r:id="rId14"/>
    <p:sldId id="670" r:id="rId15"/>
    <p:sldId id="671" r:id="rId16"/>
    <p:sldId id="656" r:id="rId17"/>
    <p:sldId id="672" r:id="rId18"/>
    <p:sldId id="659" r:id="rId19"/>
    <p:sldId id="667" r:id="rId20"/>
    <p:sldId id="661" r:id="rId21"/>
    <p:sldId id="719" r:id="rId22"/>
    <p:sldId id="662" r:id="rId23"/>
    <p:sldId id="668" r:id="rId24"/>
    <p:sldId id="720" r:id="rId25"/>
    <p:sldId id="721" r:id="rId26"/>
    <p:sldId id="663" r:id="rId27"/>
    <p:sldId id="653" r:id="rId28"/>
    <p:sldId id="654" r:id="rId29"/>
    <p:sldId id="655" r:id="rId30"/>
    <p:sldId id="666" r:id="rId31"/>
    <p:sldId id="722" r:id="rId32"/>
    <p:sldId id="708" r:id="rId33"/>
    <p:sldId id="723" r:id="rId34"/>
    <p:sldId id="724" r:id="rId35"/>
    <p:sldId id="649" r:id="rId36"/>
    <p:sldId id="725" r:id="rId37"/>
    <p:sldId id="726" r:id="rId38"/>
    <p:sldId id="727" r:id="rId39"/>
    <p:sldId id="728" r:id="rId40"/>
    <p:sldId id="729" r:id="rId41"/>
    <p:sldId id="730" r:id="rId42"/>
    <p:sldId id="675" r:id="rId43"/>
    <p:sldId id="731" r:id="rId44"/>
    <p:sldId id="732" r:id="rId45"/>
    <p:sldId id="688" r:id="rId46"/>
    <p:sldId id="733" r:id="rId47"/>
    <p:sldId id="734" r:id="rId48"/>
    <p:sldId id="735" r:id="rId49"/>
    <p:sldId id="736" r:id="rId50"/>
    <p:sldId id="737" r:id="rId51"/>
    <p:sldId id="738" r:id="rId52"/>
    <p:sldId id="739" r:id="rId53"/>
    <p:sldId id="740" r:id="rId54"/>
    <p:sldId id="741" r:id="rId55"/>
    <p:sldId id="742" r:id="rId56"/>
    <p:sldId id="743" r:id="rId57"/>
    <p:sldId id="709" r:id="rId58"/>
    <p:sldId id="744" r:id="rId59"/>
    <p:sldId id="745" r:id="rId60"/>
    <p:sldId id="746" r:id="rId61"/>
    <p:sldId id="747" r:id="rId62"/>
    <p:sldId id="748" r:id="rId63"/>
    <p:sldId id="749" r:id="rId64"/>
    <p:sldId id="750" r:id="rId65"/>
    <p:sldId id="660" r:id="rId66"/>
    <p:sldId id="676" r:id="rId67"/>
    <p:sldId id="751" r:id="rId68"/>
    <p:sldId id="752" r:id="rId69"/>
    <p:sldId id="677" r:id="rId70"/>
    <p:sldId id="753" r:id="rId71"/>
    <p:sldId id="754" r:id="rId72"/>
    <p:sldId id="678" r:id="rId73"/>
    <p:sldId id="755" r:id="rId74"/>
    <p:sldId id="756" r:id="rId75"/>
    <p:sldId id="679" r:id="rId76"/>
    <p:sldId id="757" r:id="rId77"/>
    <p:sldId id="758" r:id="rId78"/>
    <p:sldId id="759" r:id="rId79"/>
    <p:sldId id="760" r:id="rId80"/>
    <p:sldId id="761" r:id="rId81"/>
    <p:sldId id="762" r:id="rId82"/>
    <p:sldId id="763" r:id="rId83"/>
    <p:sldId id="710" r:id="rId84"/>
    <p:sldId id="764" r:id="rId85"/>
    <p:sldId id="765" r:id="rId86"/>
    <p:sldId id="766" r:id="rId87"/>
    <p:sldId id="701" r:id="rId88"/>
    <p:sldId id="702" r:id="rId89"/>
    <p:sldId id="767" r:id="rId90"/>
    <p:sldId id="768" r:id="rId91"/>
    <p:sldId id="769" r:id="rId92"/>
    <p:sldId id="770" r:id="rId93"/>
    <p:sldId id="771" r:id="rId94"/>
    <p:sldId id="772" r:id="rId95"/>
    <p:sldId id="773" r:id="rId96"/>
    <p:sldId id="774" r:id="rId97"/>
    <p:sldId id="775" r:id="rId98"/>
    <p:sldId id="776" r:id="rId99"/>
    <p:sldId id="777" r:id="rId100"/>
    <p:sldId id="778" r:id="rId101"/>
    <p:sldId id="779" r:id="rId102"/>
    <p:sldId id="780" r:id="rId103"/>
    <p:sldId id="781" r:id="rId104"/>
    <p:sldId id="782" r:id="rId105"/>
    <p:sldId id="783" r:id="rId106"/>
    <p:sldId id="784" r:id="rId107"/>
    <p:sldId id="785" r:id="rId108"/>
    <p:sldId id="786" r:id="rId109"/>
    <p:sldId id="787" r:id="rId110"/>
    <p:sldId id="788" r:id="rId111"/>
    <p:sldId id="711" r:id="rId112"/>
    <p:sldId id="789" r:id="rId113"/>
    <p:sldId id="790" r:id="rId114"/>
    <p:sldId id="791" r:id="rId115"/>
    <p:sldId id="792" r:id="rId116"/>
    <p:sldId id="793" r:id="rId117"/>
    <p:sldId id="794" r:id="rId118"/>
    <p:sldId id="795" r:id="rId119"/>
    <p:sldId id="796" r:id="rId120"/>
    <p:sldId id="797" r:id="rId121"/>
    <p:sldId id="798" r:id="rId122"/>
    <p:sldId id="799" r:id="rId123"/>
    <p:sldId id="800" r:id="rId124"/>
    <p:sldId id="801" r:id="rId125"/>
    <p:sldId id="802" r:id="rId126"/>
    <p:sldId id="803" r:id="rId127"/>
    <p:sldId id="804" r:id="rId128"/>
    <p:sldId id="805" r:id="rId129"/>
    <p:sldId id="806" r:id="rId130"/>
    <p:sldId id="807" r:id="rId131"/>
    <p:sldId id="808" r:id="rId132"/>
    <p:sldId id="809" r:id="rId133"/>
    <p:sldId id="712" r:id="rId134"/>
    <p:sldId id="810" r:id="rId135"/>
    <p:sldId id="811" r:id="rId136"/>
    <p:sldId id="812" r:id="rId137"/>
    <p:sldId id="813" r:id="rId138"/>
    <p:sldId id="814" r:id="rId139"/>
    <p:sldId id="815" r:id="rId140"/>
    <p:sldId id="816" r:id="rId141"/>
    <p:sldId id="817" r:id="rId142"/>
    <p:sldId id="818" r:id="rId143"/>
    <p:sldId id="819" r:id="rId144"/>
    <p:sldId id="820" r:id="rId145"/>
    <p:sldId id="821" r:id="rId146"/>
    <p:sldId id="822" r:id="rId147"/>
    <p:sldId id="823" r:id="rId148"/>
    <p:sldId id="824" r:id="rId149"/>
    <p:sldId id="825" r:id="rId150"/>
    <p:sldId id="826" r:id="rId151"/>
    <p:sldId id="827" r:id="rId152"/>
    <p:sldId id="828" r:id="rId153"/>
    <p:sldId id="829" r:id="rId154"/>
    <p:sldId id="830" r:id="rId155"/>
    <p:sldId id="831" r:id="rId156"/>
    <p:sldId id="832" r:id="rId157"/>
    <p:sldId id="833" r:id="rId158"/>
    <p:sldId id="834" r:id="rId159"/>
    <p:sldId id="835" r:id="rId160"/>
    <p:sldId id="836" r:id="rId161"/>
    <p:sldId id="837" r:id="rId162"/>
    <p:sldId id="838" r:id="rId163"/>
    <p:sldId id="713" r:id="rId164"/>
    <p:sldId id="839" r:id="rId165"/>
    <p:sldId id="840" r:id="rId166"/>
    <p:sldId id="841" r:id="rId167"/>
    <p:sldId id="842" r:id="rId168"/>
    <p:sldId id="843" r:id="rId169"/>
    <p:sldId id="681" r:id="rId170"/>
    <p:sldId id="844" r:id="rId171"/>
    <p:sldId id="845" r:id="rId172"/>
    <p:sldId id="846" r:id="rId173"/>
    <p:sldId id="847" r:id="rId174"/>
    <p:sldId id="680" r:id="rId175"/>
    <p:sldId id="848" r:id="rId176"/>
    <p:sldId id="849" r:id="rId177"/>
    <p:sldId id="850" r:id="rId178"/>
    <p:sldId id="851" r:id="rId179"/>
    <p:sldId id="852" r:id="rId180"/>
    <p:sldId id="853" r:id="rId181"/>
    <p:sldId id="854" r:id="rId182"/>
    <p:sldId id="855" r:id="rId183"/>
    <p:sldId id="686" r:id="rId184"/>
    <p:sldId id="687" r:id="rId185"/>
    <p:sldId id="856" r:id="rId186"/>
    <p:sldId id="857" r:id="rId187"/>
    <p:sldId id="858" r:id="rId188"/>
    <p:sldId id="859" r:id="rId189"/>
    <p:sldId id="682" r:id="rId190"/>
    <p:sldId id="683" r:id="rId191"/>
    <p:sldId id="684" r:id="rId192"/>
    <p:sldId id="685" r:id="rId193"/>
    <p:sldId id="860" r:id="rId194"/>
    <p:sldId id="861" r:id="rId195"/>
    <p:sldId id="862" r:id="rId196"/>
    <p:sldId id="863" r:id="rId197"/>
    <p:sldId id="864" r:id="rId198"/>
    <p:sldId id="865" r:id="rId199"/>
    <p:sldId id="866" r:id="rId200"/>
    <p:sldId id="867" r:id="rId201"/>
    <p:sldId id="868" r:id="rId202"/>
    <p:sldId id="869" r:id="rId203"/>
    <p:sldId id="870" r:id="rId204"/>
    <p:sldId id="871" r:id="rId205"/>
    <p:sldId id="714" r:id="rId206"/>
    <p:sldId id="652" r:id="rId207"/>
    <p:sldId id="395" r:id="rId208"/>
    <p:sldId id="703" r:id="rId209"/>
    <p:sldId id="632" r:id="rId210"/>
    <p:sldId id="695" r:id="rId211"/>
    <p:sldId id="704" r:id="rId212"/>
    <p:sldId id="657" r:id="rId213"/>
    <p:sldId id="696" r:id="rId214"/>
    <p:sldId id="697" r:id="rId215"/>
    <p:sldId id="664" r:id="rId216"/>
    <p:sldId id="665" r:id="rId217"/>
    <p:sldId id="698" r:id="rId218"/>
    <p:sldId id="705" r:id="rId219"/>
    <p:sldId id="673" r:id="rId220"/>
    <p:sldId id="674" r:id="rId221"/>
    <p:sldId id="699" r:id="rId222"/>
    <p:sldId id="689" r:id="rId223"/>
    <p:sldId id="690" r:id="rId224"/>
    <p:sldId id="706" r:id="rId225"/>
    <p:sldId id="634" r:id="rId226"/>
    <p:sldId id="691" r:id="rId227"/>
    <p:sldId id="693" r:id="rId228"/>
    <p:sldId id="692" r:id="rId229"/>
    <p:sldId id="641" r:id="rId230"/>
    <p:sldId id="694" r:id="rId231"/>
    <p:sldId id="700" r:id="rId232"/>
    <p:sldId id="650" r:id="rId233"/>
    <p:sldId id="715" r:id="rId234"/>
    <p:sldId id="872" r:id="rId235"/>
    <p:sldId id="873" r:id="rId236"/>
    <p:sldId id="874" r:id="rId237"/>
    <p:sldId id="875" r:id="rId238"/>
    <p:sldId id="876" r:id="rId239"/>
    <p:sldId id="877" r:id="rId240"/>
    <p:sldId id="878" r:id="rId241"/>
    <p:sldId id="879" r:id="rId242"/>
    <p:sldId id="880" r:id="rId243"/>
    <p:sldId id="881" r:id="rId244"/>
    <p:sldId id="882" r:id="rId245"/>
    <p:sldId id="883" r:id="rId246"/>
    <p:sldId id="884" r:id="rId247"/>
    <p:sldId id="885" r:id="rId248"/>
    <p:sldId id="886" r:id="rId249"/>
    <p:sldId id="887" r:id="rId250"/>
    <p:sldId id="888" r:id="rId251"/>
    <p:sldId id="889" r:id="rId252"/>
    <p:sldId id="890" r:id="rId253"/>
    <p:sldId id="891" r:id="rId254"/>
    <p:sldId id="892" r:id="rId255"/>
    <p:sldId id="893" r:id="rId256"/>
    <p:sldId id="894" r:id="rId257"/>
    <p:sldId id="895" r:id="rId258"/>
    <p:sldId id="896" r:id="rId2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5E436203-A493-496F-922B-7E9634EA95A3}">
          <p14:sldIdLst>
            <p14:sldId id="257"/>
            <p14:sldId id="596"/>
            <p14:sldId id="602"/>
            <p14:sldId id="604"/>
            <p14:sldId id="603"/>
            <p14:sldId id="599"/>
            <p14:sldId id="598"/>
            <p14:sldId id="707"/>
            <p14:sldId id="716"/>
            <p14:sldId id="717"/>
            <p14:sldId id="718"/>
            <p14:sldId id="658"/>
            <p14:sldId id="669"/>
            <p14:sldId id="670"/>
            <p14:sldId id="671"/>
            <p14:sldId id="656"/>
            <p14:sldId id="672"/>
            <p14:sldId id="659"/>
            <p14:sldId id="667"/>
            <p14:sldId id="661"/>
            <p14:sldId id="719"/>
            <p14:sldId id="662"/>
            <p14:sldId id="668"/>
            <p14:sldId id="720"/>
            <p14:sldId id="721"/>
            <p14:sldId id="663"/>
            <p14:sldId id="653"/>
            <p14:sldId id="654"/>
            <p14:sldId id="655"/>
            <p14:sldId id="666"/>
            <p14:sldId id="722"/>
            <p14:sldId id="708"/>
            <p14:sldId id="723"/>
            <p14:sldId id="724"/>
            <p14:sldId id="649"/>
            <p14:sldId id="725"/>
            <p14:sldId id="726"/>
            <p14:sldId id="727"/>
            <p14:sldId id="728"/>
            <p14:sldId id="729"/>
            <p14:sldId id="730"/>
            <p14:sldId id="675"/>
            <p14:sldId id="731"/>
            <p14:sldId id="732"/>
            <p14:sldId id="688"/>
            <p14:sldId id="733"/>
            <p14:sldId id="734"/>
            <p14:sldId id="735"/>
            <p14:sldId id="736"/>
            <p14:sldId id="737"/>
            <p14:sldId id="738"/>
            <p14:sldId id="739"/>
            <p14:sldId id="740"/>
            <p14:sldId id="741"/>
            <p14:sldId id="742"/>
            <p14:sldId id="743"/>
            <p14:sldId id="709"/>
            <p14:sldId id="744"/>
            <p14:sldId id="745"/>
            <p14:sldId id="746"/>
            <p14:sldId id="747"/>
            <p14:sldId id="748"/>
            <p14:sldId id="749"/>
            <p14:sldId id="750"/>
            <p14:sldId id="660"/>
            <p14:sldId id="676"/>
            <p14:sldId id="751"/>
            <p14:sldId id="752"/>
            <p14:sldId id="677"/>
            <p14:sldId id="753"/>
            <p14:sldId id="754"/>
            <p14:sldId id="678"/>
            <p14:sldId id="755"/>
            <p14:sldId id="756"/>
            <p14:sldId id="679"/>
            <p14:sldId id="757"/>
            <p14:sldId id="758"/>
            <p14:sldId id="759"/>
            <p14:sldId id="760"/>
            <p14:sldId id="761"/>
            <p14:sldId id="762"/>
            <p14:sldId id="763"/>
            <p14:sldId id="710"/>
            <p14:sldId id="764"/>
            <p14:sldId id="765"/>
            <p14:sldId id="766"/>
            <p14:sldId id="701"/>
            <p14:sldId id="702"/>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11"/>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712"/>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713"/>
            <p14:sldId id="839"/>
            <p14:sldId id="840"/>
            <p14:sldId id="841"/>
            <p14:sldId id="842"/>
            <p14:sldId id="843"/>
            <p14:sldId id="681"/>
            <p14:sldId id="844"/>
            <p14:sldId id="845"/>
            <p14:sldId id="846"/>
            <p14:sldId id="847"/>
            <p14:sldId id="680"/>
            <p14:sldId id="848"/>
            <p14:sldId id="849"/>
            <p14:sldId id="850"/>
            <p14:sldId id="851"/>
            <p14:sldId id="852"/>
            <p14:sldId id="853"/>
            <p14:sldId id="854"/>
            <p14:sldId id="855"/>
            <p14:sldId id="686"/>
            <p14:sldId id="687"/>
            <p14:sldId id="856"/>
            <p14:sldId id="857"/>
            <p14:sldId id="858"/>
            <p14:sldId id="859"/>
            <p14:sldId id="682"/>
            <p14:sldId id="683"/>
            <p14:sldId id="684"/>
            <p14:sldId id="685"/>
            <p14:sldId id="860"/>
            <p14:sldId id="861"/>
            <p14:sldId id="862"/>
            <p14:sldId id="863"/>
            <p14:sldId id="864"/>
            <p14:sldId id="865"/>
            <p14:sldId id="866"/>
            <p14:sldId id="867"/>
            <p14:sldId id="868"/>
            <p14:sldId id="869"/>
            <p14:sldId id="870"/>
            <p14:sldId id="871"/>
            <p14:sldId id="714"/>
            <p14:sldId id="652"/>
            <p14:sldId id="395"/>
            <p14:sldId id="703"/>
            <p14:sldId id="632"/>
            <p14:sldId id="695"/>
            <p14:sldId id="704"/>
            <p14:sldId id="657"/>
            <p14:sldId id="696"/>
            <p14:sldId id="697"/>
            <p14:sldId id="664"/>
            <p14:sldId id="665"/>
            <p14:sldId id="698"/>
            <p14:sldId id="705"/>
            <p14:sldId id="673"/>
            <p14:sldId id="674"/>
            <p14:sldId id="699"/>
            <p14:sldId id="689"/>
            <p14:sldId id="690"/>
            <p14:sldId id="706"/>
            <p14:sldId id="634"/>
          </p14:sldIdLst>
        </p14:section>
        <p14:section name="Seção sem Título" id="{57601FA4-493C-4ABA-A644-9CA4BD595C10}">
          <p14:sldIdLst>
            <p14:sldId id="691"/>
            <p14:sldId id="693"/>
            <p14:sldId id="692"/>
            <p14:sldId id="641"/>
            <p14:sldId id="694"/>
            <p14:sldId id="700"/>
            <p14:sldId id="650"/>
            <p14:sldId id="715"/>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2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6" autoAdjust="0"/>
    <p:restoredTop sz="94660"/>
  </p:normalViewPr>
  <p:slideViewPr>
    <p:cSldViewPr snapToGrid="0">
      <p:cViewPr varScale="1">
        <p:scale>
          <a:sx n="72" d="100"/>
          <a:sy n="72" d="100"/>
        </p:scale>
        <p:origin x="41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microsoft.com/office/2016/11/relationships/changesInfo" Target="changesInfos/changesInfo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oria.matheus.barbosa@hotmail.com" userId="94e64924a9b0dbf0" providerId="LiveId" clId="{DE38C699-441D-49C5-BC52-C14580923968}"/>
    <pc:docChg chg="custSel addSld delSld modSld">
      <pc:chgData name="vitoria.matheus.barbosa@hotmail.com" userId="94e64924a9b0dbf0" providerId="LiveId" clId="{DE38C699-441D-49C5-BC52-C14580923968}" dt="2018-04-04T13:53:33.278" v="1244" actId="20577"/>
      <pc:docMkLst>
        <pc:docMk/>
      </pc:docMkLst>
      <pc:sldChg chg="delSp modSp">
        <pc:chgData name="vitoria.matheus.barbosa@hotmail.com" userId="94e64924a9b0dbf0" providerId="LiveId" clId="{DE38C699-441D-49C5-BC52-C14580923968}" dt="2018-04-02T20:56:16.397" v="5" actId="16037"/>
        <pc:sldMkLst>
          <pc:docMk/>
          <pc:sldMk cId="1496697207" sldId="257"/>
        </pc:sldMkLst>
        <pc:spChg chg="del mod">
          <ac:chgData name="vitoria.matheus.barbosa@hotmail.com" userId="94e64924a9b0dbf0" providerId="LiveId" clId="{DE38C699-441D-49C5-BC52-C14580923968}" dt="2018-04-02T20:48:43.170" v="2" actId="478"/>
          <ac:spMkLst>
            <pc:docMk/>
            <pc:sldMk cId="1496697207" sldId="257"/>
            <ac:spMk id="2" creationId="{597ABF08-4791-4A3D-A11F-8008E60CCE5B}"/>
          </ac:spMkLst>
        </pc:spChg>
        <pc:picChg chg="mod">
          <ac:chgData name="vitoria.matheus.barbosa@hotmail.com" userId="94e64924a9b0dbf0" providerId="LiveId" clId="{DE38C699-441D-49C5-BC52-C14580923968}" dt="2018-04-02T20:56:16.397" v="5" actId="16037"/>
          <ac:picMkLst>
            <pc:docMk/>
            <pc:sldMk cId="1496697207" sldId="257"/>
            <ac:picMk id="4" creationId="{FD620F12-A01B-4D8C-B744-644E92357985}"/>
          </ac:picMkLst>
        </pc:picChg>
      </pc:sldChg>
      <pc:sldChg chg="modSp">
        <pc:chgData name="vitoria.matheus.barbosa@hotmail.com" userId="94e64924a9b0dbf0" providerId="LiveId" clId="{DE38C699-441D-49C5-BC52-C14580923968}" dt="2018-04-04T13:35:36.240" v="287" actId="20577"/>
        <pc:sldMkLst>
          <pc:docMk/>
          <pc:sldMk cId="1443477361" sldId="258"/>
        </pc:sldMkLst>
        <pc:spChg chg="mod">
          <ac:chgData name="vitoria.matheus.barbosa@hotmail.com" userId="94e64924a9b0dbf0" providerId="LiveId" clId="{DE38C699-441D-49C5-BC52-C14580923968}" dt="2018-04-04T13:25:11.323" v="22" actId="20577"/>
          <ac:spMkLst>
            <pc:docMk/>
            <pc:sldMk cId="1443477361" sldId="258"/>
            <ac:spMk id="2" creationId="{597ABF08-4791-4A3D-A11F-8008E60CCE5B}"/>
          </ac:spMkLst>
        </pc:spChg>
        <pc:spChg chg="mod">
          <ac:chgData name="vitoria.matheus.barbosa@hotmail.com" userId="94e64924a9b0dbf0" providerId="LiveId" clId="{DE38C699-441D-49C5-BC52-C14580923968}" dt="2018-04-04T13:35:36.240" v="287" actId="20577"/>
          <ac:spMkLst>
            <pc:docMk/>
            <pc:sldMk cId="1443477361" sldId="258"/>
            <ac:spMk id="3" creationId="{B8CA9368-9A9E-418E-9E3B-4346CC090F0A}"/>
          </ac:spMkLst>
        </pc:spChg>
      </pc:sldChg>
      <pc:sldChg chg="modSp add">
        <pc:chgData name="vitoria.matheus.barbosa@hotmail.com" userId="94e64924a9b0dbf0" providerId="LiveId" clId="{DE38C699-441D-49C5-BC52-C14580923968}" dt="2018-04-04T13:36:20.366" v="388" actId="20577"/>
        <pc:sldMkLst>
          <pc:docMk/>
          <pc:sldMk cId="1203744105" sldId="259"/>
        </pc:sldMkLst>
        <pc:spChg chg="mod">
          <ac:chgData name="vitoria.matheus.barbosa@hotmail.com" userId="94e64924a9b0dbf0" providerId="LiveId" clId="{DE38C699-441D-49C5-BC52-C14580923968}" dt="2018-04-04T13:33:25.044" v="170" actId="20577"/>
          <ac:spMkLst>
            <pc:docMk/>
            <pc:sldMk cId="1203744105" sldId="259"/>
            <ac:spMk id="2" creationId="{F9EEA4D0-8F02-4A3E-9CD4-C59C07096F92}"/>
          </ac:spMkLst>
        </pc:spChg>
        <pc:spChg chg="mod">
          <ac:chgData name="vitoria.matheus.barbosa@hotmail.com" userId="94e64924a9b0dbf0" providerId="LiveId" clId="{DE38C699-441D-49C5-BC52-C14580923968}" dt="2018-04-04T13:36:20.366" v="388" actId="20577"/>
          <ac:spMkLst>
            <pc:docMk/>
            <pc:sldMk cId="1203744105" sldId="259"/>
            <ac:spMk id="3" creationId="{AC6D4600-E453-4B8C-AC7F-FA27A47A94DE}"/>
          </ac:spMkLst>
        </pc:spChg>
      </pc:sldChg>
      <pc:sldChg chg="modSp add">
        <pc:chgData name="vitoria.matheus.barbosa@hotmail.com" userId="94e64924a9b0dbf0" providerId="LiveId" clId="{DE38C699-441D-49C5-BC52-C14580923968}" dt="2018-04-04T13:37:05.619" v="424" actId="20577"/>
        <pc:sldMkLst>
          <pc:docMk/>
          <pc:sldMk cId="2685987553" sldId="260"/>
        </pc:sldMkLst>
        <pc:spChg chg="mod">
          <ac:chgData name="vitoria.matheus.barbosa@hotmail.com" userId="94e64924a9b0dbf0" providerId="LiveId" clId="{DE38C699-441D-49C5-BC52-C14580923968}" dt="2018-04-04T13:36:35.660" v="403" actId="20577"/>
          <ac:spMkLst>
            <pc:docMk/>
            <pc:sldMk cId="2685987553" sldId="260"/>
            <ac:spMk id="2" creationId="{F9EEA4D0-8F02-4A3E-9CD4-C59C07096F92}"/>
          </ac:spMkLst>
        </pc:spChg>
        <pc:spChg chg="mod">
          <ac:chgData name="vitoria.matheus.barbosa@hotmail.com" userId="94e64924a9b0dbf0" providerId="LiveId" clId="{DE38C699-441D-49C5-BC52-C14580923968}" dt="2018-04-04T13:37:05.619" v="424" actId="20577"/>
          <ac:spMkLst>
            <pc:docMk/>
            <pc:sldMk cId="2685987553" sldId="260"/>
            <ac:spMk id="3" creationId="{AC6D4600-E453-4B8C-AC7F-FA27A47A94DE}"/>
          </ac:spMkLst>
        </pc:spChg>
      </pc:sldChg>
      <pc:sldChg chg="modSp add">
        <pc:chgData name="vitoria.matheus.barbosa@hotmail.com" userId="94e64924a9b0dbf0" providerId="LiveId" clId="{DE38C699-441D-49C5-BC52-C14580923968}" dt="2018-04-04T13:43:15.147" v="632" actId="20577"/>
        <pc:sldMkLst>
          <pc:docMk/>
          <pc:sldMk cId="1678278345" sldId="261"/>
        </pc:sldMkLst>
        <pc:spChg chg="mod">
          <ac:chgData name="vitoria.matheus.barbosa@hotmail.com" userId="94e64924a9b0dbf0" providerId="LiveId" clId="{DE38C699-441D-49C5-BC52-C14580923968}" dt="2018-04-04T13:37:31.211" v="447" actId="20577"/>
          <ac:spMkLst>
            <pc:docMk/>
            <pc:sldMk cId="1678278345" sldId="261"/>
            <ac:spMk id="2" creationId="{F9EEA4D0-8F02-4A3E-9CD4-C59C07096F92}"/>
          </ac:spMkLst>
        </pc:spChg>
        <pc:spChg chg="mod">
          <ac:chgData name="vitoria.matheus.barbosa@hotmail.com" userId="94e64924a9b0dbf0" providerId="LiveId" clId="{DE38C699-441D-49C5-BC52-C14580923968}" dt="2018-04-04T13:43:15.147" v="632" actId="20577"/>
          <ac:spMkLst>
            <pc:docMk/>
            <pc:sldMk cId="1678278345" sldId="261"/>
            <ac:spMk id="3" creationId="{AC6D4600-E453-4B8C-AC7F-FA27A47A94DE}"/>
          </ac:spMkLst>
        </pc:spChg>
      </pc:sldChg>
      <pc:sldChg chg="modSp add">
        <pc:chgData name="vitoria.matheus.barbosa@hotmail.com" userId="94e64924a9b0dbf0" providerId="LiveId" clId="{DE38C699-441D-49C5-BC52-C14580923968}" dt="2018-04-04T13:42:22.442" v="631" actId="20577"/>
        <pc:sldMkLst>
          <pc:docMk/>
          <pc:sldMk cId="1154707440" sldId="262"/>
        </pc:sldMkLst>
        <pc:spChg chg="mod">
          <ac:chgData name="vitoria.matheus.barbosa@hotmail.com" userId="94e64924a9b0dbf0" providerId="LiveId" clId="{DE38C699-441D-49C5-BC52-C14580923968}" dt="2018-04-04T13:39:41.157" v="523" actId="20577"/>
          <ac:spMkLst>
            <pc:docMk/>
            <pc:sldMk cId="1154707440" sldId="262"/>
            <ac:spMk id="2" creationId="{F9EEA4D0-8F02-4A3E-9CD4-C59C07096F92}"/>
          </ac:spMkLst>
        </pc:spChg>
        <pc:spChg chg="mod">
          <ac:chgData name="vitoria.matheus.barbosa@hotmail.com" userId="94e64924a9b0dbf0" providerId="LiveId" clId="{DE38C699-441D-49C5-BC52-C14580923968}" dt="2018-04-04T13:42:22.442" v="631" actId="20577"/>
          <ac:spMkLst>
            <pc:docMk/>
            <pc:sldMk cId="1154707440" sldId="262"/>
            <ac:spMk id="3" creationId="{AC6D4600-E453-4B8C-AC7F-FA27A47A94DE}"/>
          </ac:spMkLst>
        </pc:spChg>
      </pc:sldChg>
      <pc:sldChg chg="modSp add">
        <pc:chgData name="vitoria.matheus.barbosa@hotmail.com" userId="94e64924a9b0dbf0" providerId="LiveId" clId="{DE38C699-441D-49C5-BC52-C14580923968}" dt="2018-04-04T13:47:34.712" v="843" actId="20577"/>
        <pc:sldMkLst>
          <pc:docMk/>
          <pc:sldMk cId="2140582771" sldId="263"/>
        </pc:sldMkLst>
        <pc:spChg chg="mod">
          <ac:chgData name="vitoria.matheus.barbosa@hotmail.com" userId="94e64924a9b0dbf0" providerId="LiveId" clId="{DE38C699-441D-49C5-BC52-C14580923968}" dt="2018-04-04T13:44:58.136" v="667" actId="20577"/>
          <ac:spMkLst>
            <pc:docMk/>
            <pc:sldMk cId="2140582771" sldId="263"/>
            <ac:spMk id="2" creationId="{F9EEA4D0-8F02-4A3E-9CD4-C59C07096F92}"/>
          </ac:spMkLst>
        </pc:spChg>
        <pc:spChg chg="mod">
          <ac:chgData name="vitoria.matheus.barbosa@hotmail.com" userId="94e64924a9b0dbf0" providerId="LiveId" clId="{DE38C699-441D-49C5-BC52-C14580923968}" dt="2018-04-04T13:47:34.712" v="843" actId="20577"/>
          <ac:spMkLst>
            <pc:docMk/>
            <pc:sldMk cId="2140582771" sldId="263"/>
            <ac:spMk id="3" creationId="{AC6D4600-E453-4B8C-AC7F-FA27A47A94DE}"/>
          </ac:spMkLst>
        </pc:spChg>
      </pc:sldChg>
      <pc:sldChg chg="modSp add">
        <pc:chgData name="vitoria.matheus.barbosa@hotmail.com" userId="94e64924a9b0dbf0" providerId="LiveId" clId="{DE38C699-441D-49C5-BC52-C14580923968}" dt="2018-04-04T13:48:41.092" v="915" actId="20577"/>
        <pc:sldMkLst>
          <pc:docMk/>
          <pc:sldMk cId="300986040" sldId="264"/>
        </pc:sldMkLst>
        <pc:spChg chg="mod">
          <ac:chgData name="vitoria.matheus.barbosa@hotmail.com" userId="94e64924a9b0dbf0" providerId="LiveId" clId="{DE38C699-441D-49C5-BC52-C14580923968}" dt="2018-04-04T13:48:26.575" v="870" actId="20577"/>
          <ac:spMkLst>
            <pc:docMk/>
            <pc:sldMk cId="300986040" sldId="264"/>
            <ac:spMk id="2" creationId="{F9EEA4D0-8F02-4A3E-9CD4-C59C07096F92}"/>
          </ac:spMkLst>
        </pc:spChg>
        <pc:spChg chg="mod">
          <ac:chgData name="vitoria.matheus.barbosa@hotmail.com" userId="94e64924a9b0dbf0" providerId="LiveId" clId="{DE38C699-441D-49C5-BC52-C14580923968}" dt="2018-04-04T13:48:41.092" v="915" actId="20577"/>
          <ac:spMkLst>
            <pc:docMk/>
            <pc:sldMk cId="300986040" sldId="264"/>
            <ac:spMk id="3" creationId="{AC6D4600-E453-4B8C-AC7F-FA27A47A94DE}"/>
          </ac:spMkLst>
        </pc:spChg>
      </pc:sldChg>
      <pc:sldChg chg="modSp add">
        <pc:chgData name="vitoria.matheus.barbosa@hotmail.com" userId="94e64924a9b0dbf0" providerId="LiveId" clId="{DE38C699-441D-49C5-BC52-C14580923968}" dt="2018-04-04T13:51:40.581" v="1161" actId="20577"/>
        <pc:sldMkLst>
          <pc:docMk/>
          <pc:sldMk cId="3577279230" sldId="265"/>
        </pc:sldMkLst>
        <pc:spChg chg="mod">
          <ac:chgData name="vitoria.matheus.barbosa@hotmail.com" userId="94e64924a9b0dbf0" providerId="LiveId" clId="{DE38C699-441D-49C5-BC52-C14580923968}" dt="2018-04-04T13:49:28.800" v="965" actId="20577"/>
          <ac:spMkLst>
            <pc:docMk/>
            <pc:sldMk cId="3577279230" sldId="265"/>
            <ac:spMk id="2" creationId="{F9EEA4D0-8F02-4A3E-9CD4-C59C07096F92}"/>
          </ac:spMkLst>
        </pc:spChg>
        <pc:spChg chg="mod">
          <ac:chgData name="vitoria.matheus.barbosa@hotmail.com" userId="94e64924a9b0dbf0" providerId="LiveId" clId="{DE38C699-441D-49C5-BC52-C14580923968}" dt="2018-04-04T13:51:40.581" v="1161" actId="20577"/>
          <ac:spMkLst>
            <pc:docMk/>
            <pc:sldMk cId="3577279230" sldId="265"/>
            <ac:spMk id="3" creationId="{AC6D4600-E453-4B8C-AC7F-FA27A47A94DE}"/>
          </ac:spMkLst>
        </pc:spChg>
      </pc:sldChg>
      <pc:sldChg chg="modSp add">
        <pc:chgData name="vitoria.matheus.barbosa@hotmail.com" userId="94e64924a9b0dbf0" providerId="LiveId" clId="{DE38C699-441D-49C5-BC52-C14580923968}" dt="2018-04-04T13:53:33.278" v="1244" actId="20577"/>
        <pc:sldMkLst>
          <pc:docMk/>
          <pc:sldMk cId="805727929" sldId="266"/>
        </pc:sldMkLst>
        <pc:spChg chg="mod">
          <ac:chgData name="vitoria.matheus.barbosa@hotmail.com" userId="94e64924a9b0dbf0" providerId="LiveId" clId="{DE38C699-441D-49C5-BC52-C14580923968}" dt="2018-04-04T13:52:21.921" v="1168" actId="20577"/>
          <ac:spMkLst>
            <pc:docMk/>
            <pc:sldMk cId="805727929" sldId="266"/>
            <ac:spMk id="2" creationId="{F9EEA4D0-8F02-4A3E-9CD4-C59C07096F92}"/>
          </ac:spMkLst>
        </pc:spChg>
        <pc:spChg chg="mod">
          <ac:chgData name="vitoria.matheus.barbosa@hotmail.com" userId="94e64924a9b0dbf0" providerId="LiveId" clId="{DE38C699-441D-49C5-BC52-C14580923968}" dt="2018-04-04T13:53:33.278" v="1244" actId="20577"/>
          <ac:spMkLst>
            <pc:docMk/>
            <pc:sldMk cId="805727929" sldId="266"/>
            <ac:spMk id="3" creationId="{AC6D4600-E453-4B8C-AC7F-FA27A47A94D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3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40494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197621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4073554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6197B89F-18CD-4699-8049-960E9F0DE0A6}" type="slidenum">
              <a:rPr lang="pt-BR" smtClean="0"/>
              <a:t>‹nº›</a:t>
            </a:fld>
            <a:endParaRPr lang="pt-BR"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368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2026807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09728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217920" y="2582334"/>
            <a:ext cx="4937760" cy="33782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7304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05522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BR" dirty="0"/>
          </a:p>
        </p:txBody>
      </p:sp>
      <p:sp>
        <p:nvSpPr>
          <p:cNvPr id="9" name="Slide Number Placeholder 8"/>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473699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AF9750-8B9C-44E8-9CB1-2AB7F591D44E}" type="datetimeFigureOut">
              <a:rPr lang="pt-BR" smtClean="0"/>
              <a:t>26/09/2018</a:t>
            </a:fld>
            <a:endParaRPr lang="pt-BR"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B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197B89F-18CD-4699-8049-960E9F0DE0A6}" type="slidenum">
              <a:rPr lang="pt-BR" smtClean="0"/>
              <a:t>‹nº›</a:t>
            </a:fld>
            <a:endParaRPr lang="pt-BR" dirty="0"/>
          </a:p>
        </p:txBody>
      </p:sp>
    </p:spTree>
    <p:extLst>
      <p:ext uri="{BB962C8B-B14F-4D97-AF65-F5344CB8AC3E}">
        <p14:creationId xmlns:p14="http://schemas.microsoft.com/office/powerpoint/2010/main" val="765158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69AF9750-8B9C-44E8-9CB1-2AB7F591D44E}" type="datetimeFigureOut">
              <a:rPr lang="pt-BR" smtClean="0"/>
              <a:t>26/09/2018</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6197B89F-18CD-4699-8049-960E9F0DE0A6}" type="slidenum">
              <a:rPr lang="pt-BR" smtClean="0"/>
              <a:t>‹nº›</a:t>
            </a:fld>
            <a:endParaRPr lang="pt-BR" dirty="0"/>
          </a:p>
        </p:txBody>
      </p:sp>
    </p:spTree>
    <p:extLst>
      <p:ext uri="{BB962C8B-B14F-4D97-AF65-F5344CB8AC3E}">
        <p14:creationId xmlns:p14="http://schemas.microsoft.com/office/powerpoint/2010/main" val="300175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AF9750-8B9C-44E8-9CB1-2AB7F591D44E}" type="datetimeFigureOut">
              <a:rPr lang="pt-BR" smtClean="0"/>
              <a:t>26/09/2018</a:t>
            </a:fld>
            <a:endParaRPr lang="pt-BR"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BR"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197B89F-18CD-4699-8049-960E9F0DE0A6}" type="slidenum">
              <a:rPr lang="pt-BR" smtClean="0"/>
              <a:t>‹nº›</a:t>
            </a:fld>
            <a:endParaRPr lang="pt-BR"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5109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localhost/refatoracao-segundo/?mod=treinos&amp;sub=listar_suplemento_alimentar"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localhost:3000/refatoracao-segundo/?mod=rtreinos&amp;sub=inicio"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localhost:3000/refatoracao-segundo/?mod=rtreinos&amp;sub=historico_programas"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localhost:3000/refatoracao-segundo/?mod=rtreinos&amp;sub=visualizar_programa_pronto"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localhost:3000/refatoracao-segundo/?mod=rtreinos&amp;sub=visualizar_programa_pronto"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refatoracao-segundo/?mod=fesportivas&amp;sub=programa_treinament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refatoracao-segundo/?mod=fesportivas&amp;sub=programa_treinamento"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localhost/refatoracao-segundo/?mod=fesportivas&amp;sub=view_e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localhost/refatoracao-segundo/?mod=fesportivas&amp;sub=view_e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localhost/refatoracao-segundo/?mod=fesportivas&amp;sub=guia_suplementacao"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localhost/refatoracao-segundo/?mod=dbordo&amp;sub=calcular_peso_ideal_imc"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localhost/refatoracao-segundo/?mod=dbordo&amp;sub=calcular_peso_ideal_imc"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localhost/refatoracao-segundo/?mod=dbordo&amp;sub=gerir_diario_de_bordo" TargetMode="Externa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localhost/refatoracao-segundo/?mod=dbordo&amp;sub=inserir_refeicao&amp;txt=Caf%C3%A9%20da%20Manh%C3%A3"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localhost/refatoracao-segundo/?mod=dbordo&amp;sub=gerir_alimentos_favoritos" TargetMode="Externa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localhost/refatoracao-segundo/?mod=fnutricionais&amp;sub=tipo_alimento"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localhost/refatoracao-segundo/?mod=fnutricionais&amp;sub=unidade_medid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localhost/refatoracao-segundo/?mod=fnutricionais&amp;sub=alimento_iniciar"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localhost/refatoracao-segundo/?mod=fnutricionais&amp;sub=meu_alimento"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localhost/refatoracao-segundo/?mod=fnutricionais&amp;sub=meu_aliment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localhost/refatoracao-segundo/?mod=treinos&amp;sub=listar_usuario"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localhost/refatoracao-segundo/?mod=treinos&amp;sub=listar_usuario"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localhost/refatoracao-segundo/?mod=treinos&amp;sub=listar_suplemento_alimentar"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refatoracao-segundo/?mod=teinos&amp;sub=adicionar_suplemento_alimentar"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B5D72B68-41DB-4947-AF00-4E9F697CD3BB}"/>
              </a:ext>
            </a:extLst>
          </p:cNvPr>
          <p:cNvSpPr txBox="1"/>
          <p:nvPr/>
        </p:nvSpPr>
        <p:spPr>
          <a:xfrm>
            <a:off x="1040762" y="1661597"/>
            <a:ext cx="10382612" cy="369332"/>
          </a:xfrm>
          <a:prstGeom prst="rect">
            <a:avLst/>
          </a:prstGeom>
          <a:solidFill>
            <a:schemeClr val="bg1"/>
          </a:solidFill>
        </p:spPr>
        <p:txBody>
          <a:bodyPr wrap="square" rtlCol="0">
            <a:spAutoFit/>
          </a:bodyPr>
          <a:lstStyle/>
          <a:p>
            <a:endParaRPr lang="pt-BR" dirty="0"/>
          </a:p>
        </p:txBody>
      </p:sp>
      <p:pic>
        <p:nvPicPr>
          <p:cNvPr id="4" name="Espaço Reservado para Conteúdo 3">
            <a:extLst>
              <a:ext uri="{FF2B5EF4-FFF2-40B4-BE49-F238E27FC236}">
                <a16:creationId xmlns:a16="http://schemas.microsoft.com/office/drawing/2014/main" id="{FD620F12-A01B-4D8C-B744-644E92357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047" y="278297"/>
            <a:ext cx="5555632" cy="5678184"/>
          </a:xfrm>
          <a:prstGeom prst="rect">
            <a:avLst/>
          </a:prstGeom>
        </p:spPr>
      </p:pic>
    </p:spTree>
    <p:extLst>
      <p:ext uri="{BB962C8B-B14F-4D97-AF65-F5344CB8AC3E}">
        <p14:creationId xmlns:p14="http://schemas.microsoft.com/office/powerpoint/2010/main" val="1496697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Interação #02</a:t>
            </a:r>
          </a:p>
        </p:txBody>
      </p:sp>
      <p:graphicFrame>
        <p:nvGraphicFramePr>
          <p:cNvPr id="4" name="Tabela 3"/>
          <p:cNvGraphicFramePr>
            <a:graphicFrameLocks noGrp="1"/>
          </p:cNvGraphicFramePr>
          <p:nvPr>
            <p:extLst/>
          </p:nvPr>
        </p:nvGraphicFramePr>
        <p:xfrm>
          <a:off x="1734229" y="1796050"/>
          <a:ext cx="8059129" cy="4151569"/>
        </p:xfrm>
        <a:graphic>
          <a:graphicData uri="http://schemas.openxmlformats.org/drawingml/2006/table">
            <a:tbl>
              <a:tblPr firstRow="1" firstCol="1" bandRow="1">
                <a:tableStyleId>{21E4AEA4-8DFA-4A89-87EB-49C32662AFE0}</a:tableStyleId>
              </a:tblPr>
              <a:tblGrid>
                <a:gridCol w="1733755">
                  <a:extLst>
                    <a:ext uri="{9D8B030D-6E8A-4147-A177-3AD203B41FA5}">
                      <a16:colId xmlns:a16="http://schemas.microsoft.com/office/drawing/2014/main" val="2246435031"/>
                    </a:ext>
                  </a:extLst>
                </a:gridCol>
                <a:gridCol w="1723466">
                  <a:extLst>
                    <a:ext uri="{9D8B030D-6E8A-4147-A177-3AD203B41FA5}">
                      <a16:colId xmlns:a16="http://schemas.microsoft.com/office/drawing/2014/main" val="2887709099"/>
                    </a:ext>
                  </a:extLst>
                </a:gridCol>
                <a:gridCol w="2518316">
                  <a:extLst>
                    <a:ext uri="{9D8B030D-6E8A-4147-A177-3AD203B41FA5}">
                      <a16:colId xmlns:a16="http://schemas.microsoft.com/office/drawing/2014/main" val="3768371829"/>
                    </a:ext>
                  </a:extLst>
                </a:gridCol>
                <a:gridCol w="2083592">
                  <a:extLst>
                    <a:ext uri="{9D8B030D-6E8A-4147-A177-3AD203B41FA5}">
                      <a16:colId xmlns:a16="http://schemas.microsoft.com/office/drawing/2014/main" val="3350578918"/>
                    </a:ext>
                  </a:extLst>
                </a:gridCol>
              </a:tblGrid>
              <a:tr h="512879">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13698">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626142">
                <a:tc rowSpan="6">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25/09/2018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Registrar peso e altura</a:t>
                      </a:r>
                    </a:p>
                  </a:txBody>
                  <a:tcPr marL="9525" marR="9525" marT="9525" marB="0" anchor="ctr"/>
                </a:tc>
                <a:tc>
                  <a:txBody>
                    <a:bodyPr/>
                    <a:lstStyle/>
                    <a:p>
                      <a:pPr algn="ctr" fontAlgn="ctr"/>
                      <a:r>
                        <a:rPr lang="pt-BR" sz="1100" b="0" i="0" u="none" strike="noStrike" dirty="0">
                          <a:solidFill>
                            <a:srgbClr val="000000"/>
                          </a:solidFill>
                          <a:effectLst/>
                          <a:latin typeface="Calibri" panose="020F0502020204030204" pitchFamily="34" charset="0"/>
                        </a:rPr>
                        <a:t>Pedro, João </a:t>
                      </a:r>
                      <a:r>
                        <a:rPr lang="pt-BR" sz="1100" b="0" i="0" u="none" strike="noStrike" dirty="0" err="1">
                          <a:solidFill>
                            <a:srgbClr val="000000"/>
                          </a:solidFill>
                          <a:effectLst/>
                          <a:latin typeface="Calibri" panose="020F0502020204030204" pitchFamily="34" charset="0"/>
                        </a:rPr>
                        <a:t>Missaci</a:t>
                      </a:r>
                      <a:r>
                        <a:rPr lang="pt-BR" sz="1100" b="0" i="0" u="none" strike="noStrike" dirty="0">
                          <a:solidFill>
                            <a:srgbClr val="000000"/>
                          </a:solidFill>
                          <a:effectLst/>
                          <a:latin typeface="Calibri" panose="020F0502020204030204" pitchFamily="34" charset="0"/>
                        </a:rPr>
                        <a:t> e </a:t>
                      </a:r>
                      <a:r>
                        <a:rPr lang="pt-BR" sz="1100" b="0" i="0" u="none" strike="noStrike" dirty="0" err="1">
                          <a:solidFill>
                            <a:srgbClr val="000000"/>
                          </a:solidFill>
                          <a:effectLst/>
                          <a:latin typeface="Calibri" panose="020F0502020204030204" pitchFamily="34" charset="0"/>
                        </a:rPr>
                        <a:t>Heuler</a:t>
                      </a:r>
                      <a:endParaRPr lang="pt-BR"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32501926"/>
                  </a:ext>
                </a:extLst>
              </a:tr>
              <a:tr h="496437">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Recuperar Senha</a:t>
                      </a:r>
                    </a:p>
                  </a:txBody>
                  <a:tcPr marL="9525" marR="9525" marT="9525" marB="0" anchor="ctr"/>
                </a:tc>
                <a:tc>
                  <a:txBody>
                    <a:bodyPr/>
                    <a:lstStyle/>
                    <a:p>
                      <a:pPr algn="ctr" fontAlgn="ctr"/>
                      <a:r>
                        <a:rPr lang="pt-BR" sz="1200" b="0" i="0" u="none" strike="noStrike" dirty="0">
                          <a:solidFill>
                            <a:srgbClr val="000000"/>
                          </a:solidFill>
                          <a:effectLst/>
                          <a:latin typeface="Calibri" panose="020F0502020204030204" pitchFamily="34" charset="0"/>
                        </a:rPr>
                        <a:t>João Corsi e João Pacheco e </a:t>
                      </a:r>
                      <a:r>
                        <a:rPr lang="pt-BR" sz="1200" b="0" i="0" u="none" strike="noStrike" dirty="0" err="1">
                          <a:solidFill>
                            <a:srgbClr val="000000"/>
                          </a:solidFill>
                          <a:effectLst/>
                          <a:latin typeface="Calibri" panose="020F0502020204030204" pitchFamily="34" charset="0"/>
                        </a:rPr>
                        <a:t>Heuler</a:t>
                      </a:r>
                      <a:endParaRPr lang="pt-BR"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61923455"/>
                  </a:ext>
                </a:extLst>
              </a:tr>
              <a:tr h="496437">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Sair do Portal</a:t>
                      </a:r>
                    </a:p>
                  </a:txBody>
                  <a:tcPr marL="9525" marR="9525" marT="9525" marB="0" anchor="ctr"/>
                </a:tc>
                <a:tc>
                  <a:txBody>
                    <a:bodyPr/>
                    <a:lstStyle/>
                    <a:p>
                      <a:pPr algn="ctr" fontAlgn="ctr"/>
                      <a:r>
                        <a:rPr lang="pt-BR" sz="1200" b="0" i="0" u="none" strike="noStrike" dirty="0">
                          <a:solidFill>
                            <a:srgbClr val="000000"/>
                          </a:solidFill>
                          <a:effectLst/>
                          <a:latin typeface="Calibri" panose="020F0502020204030204" pitchFamily="34" charset="0"/>
                        </a:rPr>
                        <a:t>João Corsi e João Pacheco e </a:t>
                      </a:r>
                      <a:r>
                        <a:rPr lang="pt-BR" sz="1200" b="0" i="0" u="none" strike="noStrike" dirty="0" err="1">
                          <a:solidFill>
                            <a:srgbClr val="000000"/>
                          </a:solidFill>
                          <a:effectLst/>
                          <a:latin typeface="Calibri" panose="020F0502020204030204" pitchFamily="34" charset="0"/>
                        </a:rPr>
                        <a:t>Heuler</a:t>
                      </a:r>
                      <a:endParaRPr lang="pt-BR"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70963378"/>
                  </a:ext>
                </a:extLst>
              </a:tr>
              <a:tr h="496437">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Fale Conosco</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Calibri" panose="020F0502020204030204" pitchFamily="34" charset="0"/>
                        </a:rPr>
                        <a:t>Pedro, João </a:t>
                      </a:r>
                      <a:r>
                        <a:rPr lang="pt-BR" sz="1200" b="0" i="0" u="none" strike="noStrike" dirty="0" err="1">
                          <a:solidFill>
                            <a:srgbClr val="000000"/>
                          </a:solidFill>
                          <a:effectLst/>
                          <a:latin typeface="Calibri" panose="020F0502020204030204" pitchFamily="34" charset="0"/>
                        </a:rPr>
                        <a:t>Missaci</a:t>
                      </a:r>
                      <a:r>
                        <a:rPr lang="pt-BR" sz="1200" b="0" i="0" u="none" strike="noStrike" dirty="0">
                          <a:solidFill>
                            <a:srgbClr val="000000"/>
                          </a:solidFill>
                          <a:effectLst/>
                          <a:latin typeface="Calibri" panose="020F0502020204030204" pitchFamily="34" charset="0"/>
                        </a:rPr>
                        <a:t> e </a:t>
                      </a:r>
                      <a:r>
                        <a:rPr lang="pt-BR" sz="1200" b="0" i="0" u="none" strike="noStrike" dirty="0" err="1">
                          <a:solidFill>
                            <a:srgbClr val="000000"/>
                          </a:solidFill>
                          <a:effectLst/>
                          <a:latin typeface="Calibri" panose="020F0502020204030204" pitchFamily="34" charset="0"/>
                        </a:rPr>
                        <a:t>Heuler</a:t>
                      </a:r>
                      <a:endParaRPr lang="pt-BR" sz="1200" b="0" i="0" u="none" strike="noStrike" dirty="0">
                        <a:solidFill>
                          <a:srgbClr val="000000"/>
                        </a:solidFill>
                        <a:effectLst/>
                        <a:latin typeface="Calibri" panose="020F0502020204030204" pitchFamily="34" charset="0"/>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8145062"/>
                  </a:ext>
                </a:extLst>
              </a:tr>
              <a:tr h="496437">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Visualizar Sobre Projeto</a:t>
                      </a:r>
                    </a:p>
                  </a:txBody>
                  <a:tcPr marL="9525" marR="9525" marT="9525" marB="0" anchor="ctr"/>
                </a:tc>
                <a:tc>
                  <a:txBody>
                    <a:bodyPr/>
                    <a:lstStyle/>
                    <a:p>
                      <a:pPr algn="ctr" fontAlgn="ctr"/>
                      <a:r>
                        <a:rPr lang="pt-BR" sz="1200" b="0" i="0" u="none" strike="noStrike" dirty="0">
                          <a:solidFill>
                            <a:srgbClr val="000000"/>
                          </a:solidFill>
                          <a:effectLst/>
                          <a:latin typeface="+mn-lt"/>
                        </a:rPr>
                        <a:t>Pedro, João </a:t>
                      </a:r>
                      <a:r>
                        <a:rPr lang="pt-BR" sz="1200" b="0" i="0" u="none" strike="noStrike" dirty="0" err="1">
                          <a:solidFill>
                            <a:srgbClr val="000000"/>
                          </a:solidFill>
                          <a:effectLst/>
                          <a:latin typeface="+mn-lt"/>
                        </a:rPr>
                        <a:t>Missaci</a:t>
                      </a:r>
                      <a:r>
                        <a:rPr lang="pt-BR" sz="1200" b="0" i="0" u="none" strike="noStrike" dirty="0">
                          <a:solidFill>
                            <a:srgbClr val="000000"/>
                          </a:solidFill>
                          <a:effectLst/>
                          <a:latin typeface="+mn-lt"/>
                        </a:rPr>
                        <a:t> e </a:t>
                      </a:r>
                      <a:r>
                        <a:rPr lang="pt-BR" sz="1200" b="0" i="0" u="none" strike="noStrike" dirty="0" err="1">
                          <a:solidFill>
                            <a:srgbClr val="000000"/>
                          </a:solidFill>
                          <a:effectLst/>
                          <a:latin typeface="+mn-lt"/>
                        </a:rPr>
                        <a:t>Heuler</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98634855"/>
                  </a:ext>
                </a:extLst>
              </a:tr>
              <a:tr h="496437">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ctr"/>
                      <a:r>
                        <a:rPr lang="pt-BR" sz="1100" b="0" i="0" u="none" strike="noStrike" dirty="0">
                          <a:solidFill>
                            <a:srgbClr val="000000"/>
                          </a:solidFill>
                          <a:effectLst/>
                          <a:latin typeface="Calibri" panose="020F0502020204030204" pitchFamily="34" charset="0"/>
                        </a:rPr>
                        <a:t>Adicionar novos administradores</a:t>
                      </a:r>
                    </a:p>
                  </a:txBody>
                  <a:tcPr marL="9525" marR="9525" marT="9525" marB="0" anchor="ctr"/>
                </a:tc>
                <a:tc>
                  <a:txBody>
                    <a:bodyPr/>
                    <a:lstStyle/>
                    <a:p>
                      <a:pPr algn="ctr" fontAlgn="ctr"/>
                      <a:r>
                        <a:rPr lang="pt-BR" sz="1100" b="0" i="0" u="none" strike="noStrike" dirty="0">
                          <a:solidFill>
                            <a:srgbClr val="000000"/>
                          </a:solidFill>
                          <a:effectLst/>
                          <a:latin typeface="Calibri" panose="020F0502020204030204" pitchFamily="34" charset="0"/>
                        </a:rPr>
                        <a:t>João Corsi e João Pacheco e </a:t>
                      </a:r>
                      <a:r>
                        <a:rPr lang="pt-BR" sz="1100" b="0" i="0" u="none" strike="noStrike" dirty="0" err="1">
                          <a:solidFill>
                            <a:srgbClr val="000000"/>
                          </a:solidFill>
                          <a:effectLst/>
                          <a:latin typeface="Calibri" panose="020F0502020204030204" pitchFamily="34" charset="0"/>
                        </a:rPr>
                        <a:t>Heuler</a:t>
                      </a:r>
                      <a:endParaRPr lang="pt-BR"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37927961"/>
                  </a:ext>
                </a:extLst>
              </a:tr>
            </a:tbl>
          </a:graphicData>
        </a:graphic>
      </p:graphicFrame>
    </p:spTree>
    <p:extLst>
      <p:ext uri="{BB962C8B-B14F-4D97-AF65-F5344CB8AC3E}">
        <p14:creationId xmlns:p14="http://schemas.microsoft.com/office/powerpoint/2010/main" val="4230771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Visualizar suplemento alimentar MOD04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Este Caso de Uso deve ocorrer sempre que o método “Editar dados”, presente na interface de listagem de suplementos for executado. Ele é responsável por, através de uma janela de maior tamanho, exibir todos os campos da caracterização do suplemento. (Nome, Foto, Utilização e Composição). </a:t>
            </a:r>
            <a:endParaRPr lang="pt-BR" b="1" dirty="0"/>
          </a:p>
          <a:p>
            <a:pPr>
              <a:buFont typeface="Arial" panose="020B0604020202020204" pitchFamily="34" charset="0"/>
              <a:buChar char="•"/>
            </a:pPr>
            <a:r>
              <a:rPr lang="pt-BR" b="1" dirty="0"/>
              <a:t>Fluxo Alternativo A Editar dados do suplemento alimentar: </a:t>
            </a:r>
            <a:r>
              <a:rPr lang="pt-BR" dirty="0"/>
              <a:t>Nesta interface, ao selecionar o opção “Editar dados”, todos os campos referentes à caracterização do suplemento, tornaram-se editáveis.</a:t>
            </a:r>
            <a:endParaRPr lang="pt-BR" b="1" dirty="0"/>
          </a:p>
          <a:p>
            <a:pPr>
              <a:buFont typeface="Arial" panose="020B0604020202020204" pitchFamily="34" charset="0"/>
              <a:buChar char="•"/>
            </a:pPr>
            <a:r>
              <a:rPr lang="pt-BR" b="1" dirty="0"/>
              <a:t>Fluxo Alternativo B Edição de dados do suplemento abortada por conta de preenchimento incompleto: </a:t>
            </a:r>
            <a:r>
              <a:rPr lang="pt-BR" dirty="0"/>
              <a:t>Ao editar os campos de maneira incorreta, isto é preencher um campo de texto com valores numéricos, ou até mesmo deixar campos em brancos a edição não é validada, dessa forma, mantendo a versão inicial). </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31671609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4" name="Imagem 3">
            <a:hlinkClick r:id="rId2" action="ppaction://hlinkfile"/>
            <a:extLst>
              <a:ext uri="{FF2B5EF4-FFF2-40B4-BE49-F238E27FC236}">
                <a16:creationId xmlns:a16="http://schemas.microsoft.com/office/drawing/2014/main" id="{2D09CBA9-2CBC-4D74-A5D4-0260D1392248}"/>
              </a:ext>
            </a:extLst>
          </p:cNvPr>
          <p:cNvPicPr>
            <a:picLocks noChangeAspect="1"/>
          </p:cNvPicPr>
          <p:nvPr/>
        </p:nvPicPr>
        <p:blipFill rotWithShape="1">
          <a:blip r:embed="rId3"/>
          <a:srcRect l="5650" t="1413" r="7867" b="4179"/>
          <a:stretch/>
        </p:blipFill>
        <p:spPr>
          <a:xfrm>
            <a:off x="4544291" y="1848196"/>
            <a:ext cx="2604655" cy="4458571"/>
          </a:xfrm>
          <a:prstGeom prst="rect">
            <a:avLst/>
          </a:prstGeom>
        </p:spPr>
      </p:pic>
    </p:spTree>
    <p:extLst>
      <p:ext uri="{BB962C8B-B14F-4D97-AF65-F5344CB8AC3E}">
        <p14:creationId xmlns:p14="http://schemas.microsoft.com/office/powerpoint/2010/main" val="2238797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MOD04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03</a:t>
            </a:r>
          </a:p>
          <a:p>
            <a:pPr marL="0" indent="0">
              <a:buNone/>
            </a:pPr>
            <a:r>
              <a:rPr lang="pt-BR" dirty="0"/>
              <a:t>Sucessos: 03</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61130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MOD04</a:t>
            </a:r>
          </a:p>
        </p:txBody>
      </p:sp>
      <p:graphicFrame>
        <p:nvGraphicFramePr>
          <p:cNvPr id="5" name="Tabela 4"/>
          <p:cNvGraphicFramePr>
            <a:graphicFrameLocks noGrp="1"/>
          </p:cNvGraphicFramePr>
          <p:nvPr>
            <p:extLst/>
          </p:nvPr>
        </p:nvGraphicFramePr>
        <p:xfrm>
          <a:off x="2032000" y="2212583"/>
          <a:ext cx="8127999" cy="2159000"/>
        </p:xfrm>
        <a:graphic>
          <a:graphicData uri="http://schemas.openxmlformats.org/drawingml/2006/table">
            <a:tbl>
              <a:tblPr firstRow="1" bandRow="1">
                <a:tableStyleId>{21E4AEA4-8DFA-4A89-87EB-49C32662AFE0}</a:tableStyleId>
              </a:tblPr>
              <a:tblGrid>
                <a:gridCol w="3149600">
                  <a:extLst>
                    <a:ext uri="{9D8B030D-6E8A-4147-A177-3AD203B41FA5}">
                      <a16:colId xmlns:a16="http://schemas.microsoft.com/office/drawing/2014/main" val="2988479576"/>
                    </a:ext>
                  </a:extLst>
                </a:gridCol>
                <a:gridCol w="2269066">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mn-lt"/>
                          <a:ea typeface="+mn-ea"/>
                          <a:cs typeface="+mn-cs"/>
                        </a:rPr>
                        <a:t>Listar fichas de treinamento</a:t>
                      </a:r>
                    </a:p>
                  </a:txBody>
                  <a:tcPr/>
                </a:tc>
                <a:tc>
                  <a:txBody>
                    <a:bodyPr/>
                    <a:lstStyle/>
                    <a:p>
                      <a:pPr algn="ctr"/>
                      <a:r>
                        <a:rPr lang="pt-BR" sz="1400" dirty="0"/>
                        <a:t>100%</a:t>
                      </a:r>
                    </a:p>
                  </a:txBody>
                  <a:tcPr/>
                </a:tc>
                <a:tc>
                  <a:txBody>
                    <a:bodyPr/>
                    <a:lstStyle/>
                    <a:p>
                      <a:pPr algn="ctr"/>
                      <a:r>
                        <a:rPr lang="pt-BR" sz="1400" dirty="0"/>
                        <a:t>5/5 (100%)</a:t>
                      </a:r>
                    </a:p>
                  </a:txBody>
                  <a:tcPr/>
                </a:tc>
                <a:extLst>
                  <a:ext uri="{0D108BD9-81ED-4DB2-BD59-A6C34878D82A}">
                    <a16:rowId xmlns:a16="http://schemas.microsoft.com/office/drawing/2014/main" val="4151336983"/>
                  </a:ext>
                </a:extLst>
              </a:tr>
              <a:tr h="370840">
                <a:tc>
                  <a:txBody>
                    <a:bodyPr/>
                    <a:lstStyle/>
                    <a:p>
                      <a:pPr algn="ctr"/>
                      <a:r>
                        <a:rPr lang="pt-BR" sz="1400" dirty="0"/>
                        <a:t>Enviar ficha de treinamento por e-mail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100%</a:t>
                      </a:r>
                    </a:p>
                  </a:txBody>
                  <a:tcPr/>
                </a:tc>
                <a:tc>
                  <a:txBody>
                    <a:bodyPr/>
                    <a:lstStyle/>
                    <a:p>
                      <a:pPr algn="ctr"/>
                      <a:r>
                        <a:rPr lang="pt-BR" sz="1400" dirty="0"/>
                        <a:t>2/2(100%)</a:t>
                      </a:r>
                    </a:p>
                  </a:txBody>
                  <a:tcPr/>
                </a:tc>
                <a:extLst>
                  <a:ext uri="{0D108BD9-81ED-4DB2-BD59-A6C34878D82A}">
                    <a16:rowId xmlns:a16="http://schemas.microsoft.com/office/drawing/2014/main" val="3773573166"/>
                  </a:ext>
                </a:extLst>
              </a:tr>
              <a:tr h="370840">
                <a:tc>
                  <a:txBody>
                    <a:bodyPr/>
                    <a:lstStyle/>
                    <a:p>
                      <a:pPr algn="ctr"/>
                      <a:r>
                        <a:rPr lang="pt-BR" sz="1400" dirty="0"/>
                        <a:t>Listar suplementos alimentares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100%</a:t>
                      </a:r>
                    </a:p>
                  </a:txBody>
                  <a:tcPr/>
                </a:tc>
                <a:tc>
                  <a:txBody>
                    <a:bodyPr/>
                    <a:lstStyle/>
                    <a:p>
                      <a:pPr algn="ctr"/>
                      <a:r>
                        <a:rPr lang="pt-BR" sz="1400" dirty="0"/>
                        <a:t>5/5 (100%)</a:t>
                      </a:r>
                    </a:p>
                  </a:txBody>
                  <a:tcPr/>
                </a:tc>
                <a:extLst>
                  <a:ext uri="{0D108BD9-81ED-4DB2-BD59-A6C34878D82A}">
                    <a16:rowId xmlns:a16="http://schemas.microsoft.com/office/drawing/2014/main" val="1355960156"/>
                  </a:ext>
                </a:extLst>
              </a:tr>
              <a:tr h="370840">
                <a:tc>
                  <a:txBody>
                    <a:bodyPr/>
                    <a:lstStyle/>
                    <a:p>
                      <a:pPr algn="ctr"/>
                      <a:r>
                        <a:rPr lang="pt-BR" sz="1400" dirty="0"/>
                        <a:t>Adicionar suplemento alimentar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100%</a:t>
                      </a:r>
                    </a:p>
                  </a:txBody>
                  <a:tcPr/>
                </a:tc>
                <a:tc>
                  <a:txBody>
                    <a:bodyPr/>
                    <a:lstStyle/>
                    <a:p>
                      <a:pPr algn="ctr"/>
                      <a:r>
                        <a:rPr lang="pt-BR" sz="1400" dirty="0"/>
                        <a:t>1/2 (50%)</a:t>
                      </a:r>
                    </a:p>
                  </a:txBody>
                  <a:tcPr/>
                </a:tc>
                <a:extLst>
                  <a:ext uri="{0D108BD9-81ED-4DB2-BD59-A6C34878D82A}">
                    <a16:rowId xmlns:a16="http://schemas.microsoft.com/office/drawing/2014/main" val="566919387"/>
                  </a:ext>
                </a:extLst>
              </a:tr>
              <a:tr h="149175">
                <a:tc>
                  <a:txBody>
                    <a:bodyPr/>
                    <a:lstStyle/>
                    <a:p>
                      <a:pPr algn="ctr"/>
                      <a:r>
                        <a:rPr lang="pt-BR" sz="1400" dirty="0"/>
                        <a:t>Visualizar suplemento alimentar</a:t>
                      </a: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400" dirty="0"/>
                        <a:t>100%</a:t>
                      </a:r>
                    </a:p>
                  </a:txBody>
                  <a:tcPr/>
                </a:tc>
                <a:tc>
                  <a:txBody>
                    <a:bodyPr/>
                    <a:lstStyle/>
                    <a:p>
                      <a:pPr algn="ctr"/>
                      <a:r>
                        <a:rPr lang="pt-BR" sz="1400" dirty="0"/>
                        <a:t>3/3(100%)</a:t>
                      </a:r>
                    </a:p>
                  </a:txBody>
                  <a:tcPr/>
                </a:tc>
                <a:extLst>
                  <a:ext uri="{0D108BD9-81ED-4DB2-BD59-A6C34878D82A}">
                    <a16:rowId xmlns:a16="http://schemas.microsoft.com/office/drawing/2014/main" val="437919592"/>
                  </a:ext>
                </a:extLst>
              </a:tr>
            </a:tbl>
          </a:graphicData>
        </a:graphic>
      </p:graphicFrame>
    </p:spTree>
    <p:extLst>
      <p:ext uri="{BB962C8B-B14F-4D97-AF65-F5344CB8AC3E}">
        <p14:creationId xmlns:p14="http://schemas.microsoft.com/office/powerpoint/2010/main" val="19828091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Amanda Carolina Eugênio</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p>
          <a:p>
            <a:pPr marL="544068" lvl="1" indent="-342900">
              <a:buFont typeface="+mj-lt"/>
              <a:buAutoNum type="arabicPeriod"/>
            </a:pPr>
            <a:r>
              <a:rPr lang="pt-BR" dirty="0"/>
              <a:t>Documento de Casos de Teste;</a:t>
            </a:r>
          </a:p>
          <a:p>
            <a:pPr marL="544068" lvl="1" indent="-342900">
              <a:buFont typeface="+mj-lt"/>
              <a:buAutoNum type="arabicPeriod"/>
            </a:pPr>
            <a:r>
              <a:rPr lang="pt-BR" dirty="0"/>
              <a:t>Classes PHP e DAO; e </a:t>
            </a:r>
          </a:p>
          <a:p>
            <a:pPr marL="544068" lvl="1" indent="-342900">
              <a:buFont typeface="+mj-lt"/>
              <a:buAutoNum type="arabicPeriod"/>
            </a:pPr>
            <a:r>
              <a:rPr lang="pt-BR" dirty="0"/>
              <a:t>População do banco de dados. </a:t>
            </a:r>
          </a:p>
          <a:p>
            <a:pPr lvl="1">
              <a:buFont typeface="Arial" panose="020B0604020202020204" pitchFamily="34" charset="0"/>
              <a:buChar char="•"/>
            </a:pPr>
            <a:r>
              <a:rPr lang="pt-BR" dirty="0"/>
              <a:t>Principais dificuldades: </a:t>
            </a:r>
          </a:p>
          <a:p>
            <a:pPr marL="544068" lvl="1" indent="-342900">
              <a:buFont typeface="+mj-lt"/>
              <a:buAutoNum type="arabicPeriod"/>
            </a:pPr>
            <a:r>
              <a:rPr lang="pt-BR" dirty="0"/>
              <a:t>Entender a dinâmica do Casos de Testes; e</a:t>
            </a:r>
          </a:p>
          <a:p>
            <a:pPr marL="544068" lvl="1" indent="-342900">
              <a:buFont typeface="+mj-lt"/>
              <a:buAutoNum type="arabicPeriod"/>
            </a:pPr>
            <a:r>
              <a:rPr lang="pt-BR" dirty="0"/>
              <a:t>Elaborar a primeira versão das Classes PHP e DAO. </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400636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Letícia Aleixo de Oliveira</a:t>
            </a:r>
          </a:p>
          <a:p>
            <a:pPr lvl="1">
              <a:buFont typeface="Arial" panose="020B0604020202020204" pitchFamily="34" charset="0"/>
              <a:buChar char="•"/>
            </a:pPr>
            <a:r>
              <a:rPr lang="pt-BR" dirty="0"/>
              <a:t>Papel Exercido: Desenvolvedora</a:t>
            </a:r>
          </a:p>
          <a:p>
            <a:pPr lvl="1">
              <a:buFont typeface="Arial" panose="020B0604020202020204" pitchFamily="34" charset="0"/>
              <a:buChar char="•"/>
            </a:pPr>
            <a:r>
              <a:rPr lang="pt-BR" dirty="0"/>
              <a:t>Atividades que trabalhou no Bimestre: </a:t>
            </a:r>
          </a:p>
          <a:p>
            <a:pPr marL="544068" lvl="1" indent="-342900">
              <a:buFont typeface="+mj-lt"/>
              <a:buAutoNum type="arabicPeriod"/>
            </a:pPr>
            <a:r>
              <a:rPr lang="pt-BR" dirty="0"/>
              <a:t>Iterações (</a:t>
            </a:r>
            <a:r>
              <a:rPr lang="pt-BR" dirty="0" err="1"/>
              <a:t>back-end</a:t>
            </a:r>
            <a:r>
              <a:rPr lang="pt-BR" dirty="0"/>
              <a:t> e front-</a:t>
            </a:r>
            <a:r>
              <a:rPr lang="pt-BR" dirty="0" err="1"/>
              <a:t>end</a:t>
            </a:r>
            <a:r>
              <a:rPr lang="pt-BR" dirty="0"/>
              <a:t>); </a:t>
            </a:r>
          </a:p>
          <a:p>
            <a:pPr marL="544068" lvl="1" indent="-342900">
              <a:buFont typeface="+mj-lt"/>
              <a:buAutoNum type="arabicPeriod"/>
            </a:pPr>
            <a:r>
              <a:rPr lang="pt-BR" dirty="0"/>
              <a:t>Páginas de listagem;  </a:t>
            </a:r>
          </a:p>
          <a:p>
            <a:pPr marL="544068" lvl="1" indent="-342900">
              <a:buFont typeface="+mj-lt"/>
              <a:buAutoNum type="arabicPeriod"/>
            </a:pPr>
            <a:r>
              <a:rPr lang="pt-BR" dirty="0"/>
              <a:t>Ficha de treinamento (quando foi dividida).</a:t>
            </a:r>
          </a:p>
          <a:p>
            <a:pPr lvl="1">
              <a:buFont typeface="Arial" panose="020B0604020202020204" pitchFamily="34" charset="0"/>
              <a:buChar char="•"/>
            </a:pPr>
            <a:r>
              <a:rPr lang="pt-BR" dirty="0"/>
              <a:t>Principais dificuldades: </a:t>
            </a:r>
          </a:p>
          <a:p>
            <a:pPr marL="544068" lvl="1" indent="-342900">
              <a:buFont typeface="+mj-lt"/>
              <a:buAutoNum type="arabicPeriod"/>
            </a:pPr>
            <a:r>
              <a:rPr lang="pt-BR" dirty="0"/>
              <a:t>Aprender as mexer com </a:t>
            </a:r>
            <a:r>
              <a:rPr lang="pt-BR" dirty="0" err="1"/>
              <a:t>JavaScript</a:t>
            </a:r>
            <a:r>
              <a:rPr lang="pt-BR" dirty="0"/>
              <a:t>; </a:t>
            </a:r>
          </a:p>
          <a:p>
            <a:pPr marL="544068" lvl="1" indent="-342900">
              <a:buFont typeface="+mj-lt"/>
              <a:buAutoNum type="arabicPeriod"/>
            </a:pPr>
            <a:r>
              <a:rPr lang="pt-BR" dirty="0"/>
              <a:t>Integração do banco nas páginas; </a:t>
            </a:r>
          </a:p>
          <a:p>
            <a:pPr marL="544068" lvl="1" indent="-342900">
              <a:buFont typeface="+mj-lt"/>
              <a:buAutoNum type="arabicPeriod"/>
            </a:pPr>
            <a:r>
              <a:rPr lang="pt-BR" dirty="0" err="1"/>
              <a:t>Controllers</a:t>
            </a:r>
            <a:r>
              <a:rPr lang="pt-BR" dirty="0"/>
              <a:t>; e</a:t>
            </a:r>
          </a:p>
          <a:p>
            <a:pPr marL="544068" lvl="1" indent="-342900">
              <a:buFont typeface="+mj-lt"/>
              <a:buAutoNum type="arabicPeriod"/>
            </a:pPr>
            <a:r>
              <a:rPr lang="pt-BR" dirty="0"/>
              <a:t> DAOS. </a:t>
            </a:r>
          </a:p>
          <a:p>
            <a:pPr lvl="1">
              <a:buFont typeface="Arial" panose="020B0604020202020204" pitchFamily="34" charset="0"/>
              <a:buChar char="•"/>
            </a:pPr>
            <a:r>
              <a:rPr lang="pt-BR" dirty="0"/>
              <a:t>Sugestões: Nada a adicionar.</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474055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Lucas </a:t>
            </a:r>
            <a:r>
              <a:rPr lang="pt-BR" dirty="0" err="1"/>
              <a:t>Rubini</a:t>
            </a:r>
            <a:r>
              <a:rPr lang="pt-BR" dirty="0"/>
              <a:t> Silva</a:t>
            </a:r>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a:t>
            </a:r>
          </a:p>
          <a:p>
            <a:pPr marL="544068" lvl="1" indent="-342900">
              <a:buFont typeface="+mj-lt"/>
              <a:buAutoNum type="arabicPeriod"/>
            </a:pPr>
            <a:r>
              <a:rPr lang="pt-BR" dirty="0"/>
              <a:t>Realização do documento de Caso de Teste;  </a:t>
            </a:r>
          </a:p>
          <a:p>
            <a:pPr marL="544068" lvl="1" indent="-342900">
              <a:buFont typeface="+mj-lt"/>
              <a:buAutoNum type="arabicPeriod"/>
            </a:pPr>
            <a:r>
              <a:rPr lang="pt-BR" dirty="0"/>
              <a:t>Alterações do documento de Caso de Uso;</a:t>
            </a:r>
          </a:p>
          <a:p>
            <a:pPr marL="544068" lvl="1" indent="-342900">
              <a:buFont typeface="+mj-lt"/>
              <a:buAutoNum type="arabicPeriod"/>
            </a:pPr>
            <a:r>
              <a:rPr lang="pt-BR" dirty="0"/>
              <a:t>Participação no desenvolvimento da 1ª e 2ª iterações; e</a:t>
            </a:r>
          </a:p>
          <a:p>
            <a:pPr marL="544068" lvl="1" indent="-342900">
              <a:buFont typeface="+mj-lt"/>
              <a:buAutoNum type="arabicPeriod"/>
            </a:pPr>
            <a:r>
              <a:rPr lang="pt-BR" dirty="0"/>
              <a:t>Gerência do SVN e atualização de progressos das iterações no </a:t>
            </a:r>
            <a:r>
              <a:rPr lang="pt-BR" dirty="0" err="1"/>
              <a:t>Redmine</a:t>
            </a:r>
            <a:r>
              <a:rPr lang="pt-BR" dirty="0"/>
              <a:t>. </a:t>
            </a:r>
          </a:p>
          <a:p>
            <a:pPr lvl="1">
              <a:buFont typeface="Arial" panose="020B0604020202020204" pitchFamily="34" charset="0"/>
              <a:buChar char="•"/>
            </a:pPr>
            <a:r>
              <a:rPr lang="pt-BR" dirty="0"/>
              <a:t>Principais dificuldades: Adquirir conhecimento suficiente e compreender a estrutura de desenvolvimento para poder atuar como desenvolvedor ativo.</a:t>
            </a:r>
          </a:p>
          <a:p>
            <a:pPr lvl="1">
              <a:buFont typeface="Arial" panose="020B0604020202020204" pitchFamily="34" charset="0"/>
              <a:buChar char="•"/>
            </a:pPr>
            <a:endParaRPr lang="pt-BR" dirty="0"/>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9402113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t>
            </a:r>
            <a:r>
              <a:rPr lang="pt-BR" altLang="pt-BR" dirty="0"/>
              <a:t>Matheus Augusto Valério Barreiro </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a:t>
            </a:r>
          </a:p>
          <a:p>
            <a:pPr marL="544068" lvl="1" indent="-342900">
              <a:buFont typeface="+mj-lt"/>
              <a:buAutoNum type="arabicPeriod"/>
            </a:pPr>
            <a:r>
              <a:rPr lang="pt-BR" dirty="0"/>
              <a:t>Iterações(Enviar ficha por </a:t>
            </a:r>
            <a:r>
              <a:rPr lang="pt-BR" dirty="0" err="1"/>
              <a:t>email</a:t>
            </a:r>
            <a:r>
              <a:rPr lang="pt-BR" dirty="0"/>
              <a:t> e listagem de suplementos). </a:t>
            </a:r>
          </a:p>
          <a:p>
            <a:pPr lvl="1">
              <a:buFont typeface="Arial" panose="020B0604020202020204" pitchFamily="34" charset="0"/>
              <a:buChar char="•"/>
            </a:pPr>
            <a:r>
              <a:rPr lang="pt-BR" dirty="0"/>
              <a:t>Principais dificuldades: </a:t>
            </a:r>
          </a:p>
          <a:p>
            <a:pPr marL="544068" lvl="1" indent="-342900">
              <a:buFont typeface="+mj-lt"/>
              <a:buAutoNum type="arabicPeriod"/>
            </a:pPr>
            <a:r>
              <a:rPr lang="pt-BR" dirty="0"/>
              <a:t>Algumas ferramentas novas como o PHP MAILER. </a:t>
            </a:r>
          </a:p>
          <a:p>
            <a:pPr lvl="1">
              <a:buFont typeface="Arial" panose="020B0604020202020204" pitchFamily="34" charset="0"/>
              <a:buChar char="•"/>
            </a:pPr>
            <a:r>
              <a:rPr lang="pt-BR" dirty="0"/>
              <a:t>Sugestões: Nenhuma. </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5846486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lnSpcReduction="10000"/>
          </a:bodyPr>
          <a:lstStyle/>
          <a:p>
            <a:pPr lvl="1">
              <a:buFont typeface="Arial" panose="020B0604020202020204" pitchFamily="34" charset="0"/>
              <a:buChar char="•"/>
            </a:pPr>
            <a:r>
              <a:rPr lang="pt-BR" dirty="0"/>
              <a:t>Nome: </a:t>
            </a:r>
            <a:r>
              <a:rPr lang="pt-BR" altLang="pt-BR" dirty="0"/>
              <a:t>Mayara Alves dos Santos </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a:t>
            </a:r>
          </a:p>
          <a:p>
            <a:pPr marL="544068" lvl="1" indent="-342900">
              <a:buFont typeface="+mj-lt"/>
              <a:buAutoNum type="arabicPeriod"/>
            </a:pPr>
            <a:r>
              <a:rPr lang="pt-BR" dirty="0"/>
              <a:t> Integração do Banco de Dados</a:t>
            </a:r>
          </a:p>
          <a:p>
            <a:pPr marL="544068" lvl="1" indent="-342900">
              <a:buFont typeface="+mj-lt"/>
              <a:buAutoNum type="arabicPeriod"/>
            </a:pPr>
            <a:r>
              <a:rPr lang="pt-BR" dirty="0"/>
              <a:t> População do Banco de dados </a:t>
            </a:r>
          </a:p>
          <a:p>
            <a:pPr marL="544068" lvl="1" indent="-342900">
              <a:buFont typeface="+mj-lt"/>
              <a:buAutoNum type="arabicPeriod"/>
            </a:pPr>
            <a:r>
              <a:rPr lang="pt-BR" dirty="0"/>
              <a:t>Integração dos </a:t>
            </a:r>
            <a:r>
              <a:rPr lang="pt-BR" dirty="0" err="1"/>
              <a:t>Inserts</a:t>
            </a:r>
            <a:endParaRPr lang="pt-BR" dirty="0"/>
          </a:p>
          <a:p>
            <a:pPr lvl="1">
              <a:buFont typeface="Arial" panose="020B0604020202020204" pitchFamily="34" charset="0"/>
              <a:buChar char="•"/>
            </a:pPr>
            <a:r>
              <a:rPr lang="pt-BR" dirty="0"/>
              <a:t>Principais dificuldades: </a:t>
            </a:r>
          </a:p>
          <a:p>
            <a:pPr marL="544068" lvl="1" indent="-342900">
              <a:buFont typeface="+mj-lt"/>
              <a:buAutoNum type="arabicPeriod"/>
            </a:pPr>
            <a:r>
              <a:rPr lang="pt-BR" dirty="0"/>
              <a:t>Realização da Integração do Banco de dados e dos </a:t>
            </a:r>
            <a:r>
              <a:rPr lang="pt-BR" dirty="0" err="1"/>
              <a:t>Inserts</a:t>
            </a:r>
            <a:r>
              <a:rPr lang="pt-BR" dirty="0"/>
              <a:t>; </a:t>
            </a:r>
          </a:p>
          <a:p>
            <a:pPr marL="544068" lvl="1" indent="-342900">
              <a:buFont typeface="+mj-lt"/>
              <a:buAutoNum type="arabicPeriod"/>
            </a:pPr>
            <a:r>
              <a:rPr lang="pt-BR" dirty="0"/>
              <a:t>Problemas com a ferramenta utilizada;  </a:t>
            </a:r>
          </a:p>
          <a:p>
            <a:pPr marL="544068" lvl="1" indent="-342900">
              <a:buFont typeface="+mj-lt"/>
              <a:buAutoNum type="arabicPeriod"/>
            </a:pPr>
            <a:r>
              <a:rPr lang="pt-BR" dirty="0"/>
              <a:t>Problemas de comunicação e atrasos; </a:t>
            </a:r>
          </a:p>
          <a:p>
            <a:pPr marL="544068" lvl="1" indent="-342900">
              <a:buFont typeface="+mj-lt"/>
              <a:buAutoNum type="arabicPeriod"/>
            </a:pPr>
            <a:r>
              <a:rPr lang="pt-BR" dirty="0"/>
              <a:t>Dificuldade de auxiliar meu modulo com as demais atividades devido aos problemas encontrados com o banco.</a:t>
            </a:r>
          </a:p>
          <a:p>
            <a:pPr lvl="1">
              <a:buFont typeface="Arial" panose="020B0604020202020204" pitchFamily="34" charset="0"/>
              <a:buChar char="•"/>
            </a:pPr>
            <a:r>
              <a:rPr lang="pt-BR" dirty="0"/>
              <a:t>Sugestões: Não há.</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17560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t>
            </a:r>
            <a:r>
              <a:rPr lang="pt-BR" altLang="pt-BR" dirty="0"/>
              <a:t>Vitória Matheus Barbosa </a:t>
            </a:r>
          </a:p>
          <a:p>
            <a:pPr lvl="1">
              <a:buFont typeface="Arial" panose="020B0604020202020204" pitchFamily="34" charset="0"/>
              <a:buChar char="•"/>
            </a:pPr>
            <a:r>
              <a:rPr lang="pt-BR" dirty="0"/>
              <a:t>Papel Exercido: Desenvolvedora</a:t>
            </a:r>
          </a:p>
          <a:p>
            <a:pPr lvl="1">
              <a:buFont typeface="Arial" panose="020B0604020202020204" pitchFamily="34" charset="0"/>
              <a:buChar char="•"/>
            </a:pPr>
            <a:r>
              <a:rPr lang="pt-BR" dirty="0"/>
              <a:t>Atividades que trabalhou no Bimestre: </a:t>
            </a:r>
          </a:p>
          <a:p>
            <a:pPr marL="544068" lvl="1" indent="-342900">
              <a:buFont typeface="+mj-lt"/>
              <a:buAutoNum type="arabicPeriod"/>
            </a:pPr>
            <a:r>
              <a:rPr lang="pt-BR" dirty="0"/>
              <a:t>Iterações ficha de treinamento;</a:t>
            </a:r>
          </a:p>
          <a:p>
            <a:pPr marL="544068" lvl="1" indent="-342900">
              <a:buFont typeface="+mj-lt"/>
              <a:buAutoNum type="arabicPeriod"/>
            </a:pPr>
            <a:r>
              <a:rPr lang="pt-BR" dirty="0"/>
              <a:t>Integração da apresentação	</a:t>
            </a:r>
          </a:p>
          <a:p>
            <a:pPr lvl="1">
              <a:buFont typeface="Arial" panose="020B0604020202020204" pitchFamily="34" charset="0"/>
              <a:buChar char="•"/>
            </a:pPr>
            <a:r>
              <a:rPr lang="pt-BR" dirty="0"/>
              <a:t>Principais dificuldades: </a:t>
            </a:r>
          </a:p>
          <a:p>
            <a:pPr marL="544068" lvl="1" indent="-342900">
              <a:buFont typeface="+mj-lt"/>
              <a:buAutoNum type="arabicPeriod"/>
            </a:pPr>
            <a:r>
              <a:rPr lang="pt-BR" dirty="0"/>
              <a:t>Relembrar como fazer </a:t>
            </a:r>
            <a:r>
              <a:rPr lang="pt-BR" dirty="0" err="1"/>
              <a:t>back-end</a:t>
            </a:r>
            <a:endParaRPr lang="pt-BR" dirty="0"/>
          </a:p>
          <a:p>
            <a:pPr marL="544068" lvl="1" indent="-342900">
              <a:buFont typeface="+mj-lt"/>
              <a:buAutoNum type="arabicPeriod"/>
            </a:pPr>
            <a:r>
              <a:rPr lang="pt-BR" dirty="0"/>
              <a:t>Refazer uma mesma página diversas vezes </a:t>
            </a:r>
          </a:p>
          <a:p>
            <a:pPr marL="544068" lvl="1" indent="-342900">
              <a:buFont typeface="+mj-lt"/>
              <a:buAutoNum type="arabicPeriod"/>
            </a:pPr>
            <a:r>
              <a:rPr lang="pt-BR" dirty="0"/>
              <a:t>Entender a lógica do banco integrado</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65968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7" y="2056119"/>
            <a:ext cx="9175818" cy="3735081"/>
          </a:xfrm>
        </p:spPr>
        <p:txBody>
          <a:bodyPr>
            <a:normAutofit fontScale="85000" lnSpcReduction="10000"/>
          </a:bodyPr>
          <a:lstStyle/>
          <a:p>
            <a:pPr algn="just">
              <a:lnSpc>
                <a:spcPct val="150000"/>
              </a:lnSpc>
              <a:buFont typeface="Arial" panose="020B0604020202020204" pitchFamily="34" charset="0"/>
              <a:buChar char="•"/>
            </a:pPr>
            <a:r>
              <a:rPr lang="pt-BR" b="1" dirty="0"/>
              <a:t> Cenário Principal: </a:t>
            </a:r>
            <a:r>
              <a:rPr lang="pt-BR" dirty="0"/>
              <a:t>Cadastro (redirecionar para página de cadastro).</a:t>
            </a:r>
          </a:p>
          <a:p>
            <a:pPr algn="just">
              <a:lnSpc>
                <a:spcPct val="150000"/>
              </a:lnSpc>
              <a:buFont typeface="Arial" panose="020B0604020202020204" pitchFamily="34" charset="0"/>
              <a:buChar char="•"/>
            </a:pPr>
            <a:r>
              <a:rPr lang="pt-BR" b="1" dirty="0"/>
              <a:t>Fluxo Alternativo #A: </a:t>
            </a:r>
            <a:r>
              <a:rPr lang="pt-BR" dirty="0"/>
              <a:t>Campo não preenchido corretamente (exibe uma mensagem informando o campo que deve ser corrigido).</a:t>
            </a:r>
          </a:p>
          <a:p>
            <a:pPr algn="just">
              <a:lnSpc>
                <a:spcPct val="150000"/>
              </a:lnSpc>
              <a:buFont typeface="Arial" panose="020B0604020202020204" pitchFamily="34" charset="0"/>
              <a:buChar char="•"/>
            </a:pPr>
            <a:r>
              <a:rPr lang="pt-BR" b="1" dirty="0"/>
              <a:t>Fluxo Alternativo #B: </a:t>
            </a:r>
            <a:r>
              <a:rPr lang="pt-BR" dirty="0"/>
              <a:t>Campos obrigatórios em branco (exibe a mensagem “Preencha este campo”).</a:t>
            </a:r>
          </a:p>
          <a:p>
            <a:pPr algn="just" hangingPunct="0">
              <a:lnSpc>
                <a:spcPct val="150000"/>
              </a:lnSpc>
              <a:buFont typeface="Arial" panose="020B0604020202020204" pitchFamily="34" charset="0"/>
              <a:buChar char="•"/>
            </a:pPr>
            <a:r>
              <a:rPr lang="pt-BR" dirty="0"/>
              <a:t> </a:t>
            </a:r>
            <a:r>
              <a:rPr lang="pt-BR" b="1" dirty="0"/>
              <a:t>Fluxo Alternativo #C: </a:t>
            </a:r>
            <a:r>
              <a:rPr lang="pt-BR" dirty="0"/>
              <a:t>Usuário já existente no banco de dados</a:t>
            </a:r>
            <a:r>
              <a:rPr lang="pt-BR" b="1" dirty="0"/>
              <a:t> </a:t>
            </a:r>
            <a:r>
              <a:rPr lang="pt-BR" dirty="0"/>
              <a:t>por E-MAIL (Exibe a mensagem “Este e-mail já está sendo utilizado”).</a:t>
            </a:r>
          </a:p>
          <a:p>
            <a:pPr algn="just" hangingPunct="0">
              <a:lnSpc>
                <a:spcPct val="150000"/>
              </a:lnSpc>
              <a:buFont typeface="Arial" panose="020B0604020202020204" pitchFamily="34" charset="0"/>
              <a:buChar char="•"/>
            </a:pPr>
            <a:r>
              <a:rPr lang="pt-BR" b="1" dirty="0"/>
              <a:t>Fluxo Alternativo #D: </a:t>
            </a:r>
            <a:r>
              <a:rPr lang="pt-BR" dirty="0"/>
              <a:t>Usuário já existente no banco de dados por CPF (Exibir caixa de mensagem “Este CPF já está sendo utilizado”).</a:t>
            </a:r>
          </a:p>
          <a:p>
            <a:pPr lvl="0" algn="just">
              <a:lnSpc>
                <a:spcPct val="150000"/>
              </a:lnSpc>
              <a:buFont typeface="Arial" panose="020B0604020202020204" pitchFamily="34" charset="0"/>
              <a:buChar char="•"/>
            </a:pPr>
            <a:endParaRPr lang="pt-BR" dirty="0"/>
          </a:p>
          <a:p>
            <a:pPr marL="0" indent="0" algn="just">
              <a:lnSpc>
                <a:spcPct val="150000"/>
              </a:lnSpc>
              <a:buNone/>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4618183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Colocar em tabela, seguindo o modelo.</a:t>
            </a:r>
          </a:p>
          <a:p>
            <a:pPr algn="ctr"/>
            <a:endParaRPr lang="pt-BR" dirty="0"/>
          </a:p>
        </p:txBody>
      </p:sp>
      <p:graphicFrame>
        <p:nvGraphicFramePr>
          <p:cNvPr id="7" name="Tabela 6">
            <a:extLst>
              <a:ext uri="{FF2B5EF4-FFF2-40B4-BE49-F238E27FC236}">
                <a16:creationId xmlns:a16="http://schemas.microsoft.com/office/drawing/2014/main" id="{28A62548-D810-46DA-8891-A4FE66F0C702}"/>
              </a:ext>
            </a:extLst>
          </p:cNvPr>
          <p:cNvGraphicFramePr>
            <a:graphicFrameLocks noGrp="1"/>
          </p:cNvGraphicFramePr>
          <p:nvPr>
            <p:extLst/>
          </p:nvPr>
        </p:nvGraphicFramePr>
        <p:xfrm>
          <a:off x="1222825" y="2328514"/>
          <a:ext cx="9807310" cy="3057799"/>
        </p:xfrm>
        <a:graphic>
          <a:graphicData uri="http://schemas.openxmlformats.org/drawingml/2006/table">
            <a:tbl>
              <a:tblPr firstRow="1" bandRow="1">
                <a:tableStyleId>{21E4AEA4-8DFA-4A89-87EB-49C32662AFE0}</a:tableStyleId>
              </a:tblPr>
              <a:tblGrid>
                <a:gridCol w="4903655">
                  <a:extLst>
                    <a:ext uri="{9D8B030D-6E8A-4147-A177-3AD203B41FA5}">
                      <a16:colId xmlns:a16="http://schemas.microsoft.com/office/drawing/2014/main" val="4071367404"/>
                    </a:ext>
                  </a:extLst>
                </a:gridCol>
                <a:gridCol w="4903655">
                  <a:extLst>
                    <a:ext uri="{9D8B030D-6E8A-4147-A177-3AD203B41FA5}">
                      <a16:colId xmlns:a16="http://schemas.microsoft.com/office/drawing/2014/main" val="1195973977"/>
                    </a:ext>
                  </a:extLst>
                </a:gridCol>
              </a:tblGrid>
              <a:tr h="431689">
                <a:tc>
                  <a:txBody>
                    <a:bodyPr/>
                    <a:lstStyle/>
                    <a:p>
                      <a:pPr algn="ctr"/>
                      <a:r>
                        <a:rPr lang="pt-BR" dirty="0"/>
                        <a:t>Integrantes</a:t>
                      </a:r>
                    </a:p>
                  </a:txBody>
                  <a:tcPr/>
                </a:tc>
                <a:tc>
                  <a:txBody>
                    <a:bodyPr/>
                    <a:lstStyle/>
                    <a:p>
                      <a:pPr algn="ctr"/>
                      <a:r>
                        <a:rPr lang="pt-BR" dirty="0"/>
                        <a:t>Nota</a:t>
                      </a:r>
                    </a:p>
                  </a:txBody>
                  <a:tcPr/>
                </a:tc>
                <a:extLst>
                  <a:ext uri="{0D108BD9-81ED-4DB2-BD59-A6C34878D82A}">
                    <a16:rowId xmlns:a16="http://schemas.microsoft.com/office/drawing/2014/main" val="2819888116"/>
                  </a:ext>
                </a:extLst>
              </a:tr>
              <a:tr h="437685">
                <a:tc>
                  <a:txBody>
                    <a:bodyPr/>
                    <a:lstStyle/>
                    <a:p>
                      <a:pPr algn="l"/>
                      <a:r>
                        <a:rPr lang="pt-BR" dirty="0"/>
                        <a:t>Amanda</a:t>
                      </a:r>
                    </a:p>
                  </a:txBody>
                  <a:tcPr/>
                </a:tc>
                <a:tc>
                  <a:txBody>
                    <a:bodyPr/>
                    <a:lstStyle/>
                    <a:p>
                      <a:pPr algn="ctr"/>
                      <a:r>
                        <a:rPr lang="pt-BR" dirty="0"/>
                        <a:t>9.6</a:t>
                      </a:r>
                    </a:p>
                  </a:txBody>
                  <a:tcPr/>
                </a:tc>
                <a:extLst>
                  <a:ext uri="{0D108BD9-81ED-4DB2-BD59-A6C34878D82A}">
                    <a16:rowId xmlns:a16="http://schemas.microsoft.com/office/drawing/2014/main" val="3952002855"/>
                  </a:ext>
                </a:extLst>
              </a:tr>
              <a:tr h="437685">
                <a:tc>
                  <a:txBody>
                    <a:bodyPr/>
                    <a:lstStyle/>
                    <a:p>
                      <a:pPr algn="l"/>
                      <a:r>
                        <a:rPr lang="pt-BR" dirty="0"/>
                        <a:t>Letícia</a:t>
                      </a:r>
                    </a:p>
                  </a:txBody>
                  <a:tcPr/>
                </a:tc>
                <a:tc>
                  <a:txBody>
                    <a:bodyPr/>
                    <a:lstStyle/>
                    <a:p>
                      <a:pPr algn="ctr"/>
                      <a:r>
                        <a:rPr lang="pt-BR" dirty="0"/>
                        <a:t>9.6</a:t>
                      </a:r>
                    </a:p>
                  </a:txBody>
                  <a:tcPr/>
                </a:tc>
                <a:extLst>
                  <a:ext uri="{0D108BD9-81ED-4DB2-BD59-A6C34878D82A}">
                    <a16:rowId xmlns:a16="http://schemas.microsoft.com/office/drawing/2014/main" val="3600360601"/>
                  </a:ext>
                </a:extLst>
              </a:tr>
              <a:tr h="437685">
                <a:tc>
                  <a:txBody>
                    <a:bodyPr/>
                    <a:lstStyle/>
                    <a:p>
                      <a:pPr algn="l"/>
                      <a:r>
                        <a:rPr lang="pt-BR" dirty="0"/>
                        <a:t>Lucas</a:t>
                      </a:r>
                    </a:p>
                  </a:txBody>
                  <a:tcPr/>
                </a:tc>
                <a:tc>
                  <a:txBody>
                    <a:bodyPr/>
                    <a:lstStyle/>
                    <a:p>
                      <a:pPr algn="ctr"/>
                      <a:r>
                        <a:rPr lang="pt-BR" dirty="0"/>
                        <a:t>9.8</a:t>
                      </a:r>
                    </a:p>
                  </a:txBody>
                  <a:tcPr/>
                </a:tc>
                <a:extLst>
                  <a:ext uri="{0D108BD9-81ED-4DB2-BD59-A6C34878D82A}">
                    <a16:rowId xmlns:a16="http://schemas.microsoft.com/office/drawing/2014/main" val="3266165415"/>
                  </a:ext>
                </a:extLst>
              </a:tr>
              <a:tr h="437685">
                <a:tc>
                  <a:txBody>
                    <a:bodyPr/>
                    <a:lstStyle/>
                    <a:p>
                      <a:pPr algn="l"/>
                      <a:r>
                        <a:rPr lang="pt-BR" dirty="0"/>
                        <a:t>Matheus</a:t>
                      </a:r>
                    </a:p>
                  </a:txBody>
                  <a:tcPr/>
                </a:tc>
                <a:tc>
                  <a:txBody>
                    <a:bodyPr/>
                    <a:lstStyle/>
                    <a:p>
                      <a:pPr algn="ctr"/>
                      <a:r>
                        <a:rPr lang="pt-BR" dirty="0"/>
                        <a:t>9.8</a:t>
                      </a:r>
                    </a:p>
                  </a:txBody>
                  <a:tcPr/>
                </a:tc>
                <a:extLst>
                  <a:ext uri="{0D108BD9-81ED-4DB2-BD59-A6C34878D82A}">
                    <a16:rowId xmlns:a16="http://schemas.microsoft.com/office/drawing/2014/main" val="845252688"/>
                  </a:ext>
                </a:extLst>
              </a:tr>
              <a:tr h="437685">
                <a:tc>
                  <a:txBody>
                    <a:bodyPr/>
                    <a:lstStyle/>
                    <a:p>
                      <a:pPr algn="l"/>
                      <a:r>
                        <a:rPr lang="pt-BR" dirty="0"/>
                        <a:t>Mayara</a:t>
                      </a:r>
                    </a:p>
                  </a:txBody>
                  <a:tcPr/>
                </a:tc>
                <a:tc>
                  <a:txBody>
                    <a:bodyPr/>
                    <a:lstStyle/>
                    <a:p>
                      <a:pPr algn="ctr"/>
                      <a:r>
                        <a:rPr lang="pt-BR" dirty="0"/>
                        <a:t>9.6</a:t>
                      </a:r>
                    </a:p>
                  </a:txBody>
                  <a:tcPr/>
                </a:tc>
                <a:extLst>
                  <a:ext uri="{0D108BD9-81ED-4DB2-BD59-A6C34878D82A}">
                    <a16:rowId xmlns:a16="http://schemas.microsoft.com/office/drawing/2014/main" val="1418254744"/>
                  </a:ext>
                </a:extLst>
              </a:tr>
              <a:tr h="437685">
                <a:tc>
                  <a:txBody>
                    <a:bodyPr/>
                    <a:lstStyle/>
                    <a:p>
                      <a:pPr algn="l"/>
                      <a:r>
                        <a:rPr lang="pt-BR" dirty="0"/>
                        <a:t>Vitória</a:t>
                      </a:r>
                    </a:p>
                  </a:txBody>
                  <a:tcPr/>
                </a:tc>
                <a:tc>
                  <a:txBody>
                    <a:bodyPr/>
                    <a:lstStyle/>
                    <a:p>
                      <a:pPr algn="ctr"/>
                      <a:r>
                        <a:rPr lang="pt-BR" dirty="0"/>
                        <a:t>9.6</a:t>
                      </a:r>
                    </a:p>
                  </a:txBody>
                  <a:tcPr/>
                </a:tc>
                <a:extLst>
                  <a:ext uri="{0D108BD9-81ED-4DB2-BD59-A6C34878D82A}">
                    <a16:rowId xmlns:a16="http://schemas.microsoft.com/office/drawing/2014/main" val="3833681924"/>
                  </a:ext>
                </a:extLst>
              </a:tr>
            </a:tbl>
          </a:graphicData>
        </a:graphic>
      </p:graphicFrame>
      <p:graphicFrame>
        <p:nvGraphicFramePr>
          <p:cNvPr id="8" name="Tabela 7">
            <a:extLst>
              <a:ext uri="{FF2B5EF4-FFF2-40B4-BE49-F238E27FC236}">
                <a16:creationId xmlns:a16="http://schemas.microsoft.com/office/drawing/2014/main" id="{794BD461-8943-4056-9308-FEE449052CCD}"/>
              </a:ext>
            </a:extLst>
          </p:cNvPr>
          <p:cNvGraphicFramePr>
            <a:graphicFrameLocks noGrp="1"/>
          </p:cNvGraphicFramePr>
          <p:nvPr>
            <p:extLst/>
          </p:nvPr>
        </p:nvGraphicFramePr>
        <p:xfrm>
          <a:off x="1097280" y="5683673"/>
          <a:ext cx="9932856" cy="370840"/>
        </p:xfrm>
        <a:graphic>
          <a:graphicData uri="http://schemas.openxmlformats.org/drawingml/2006/table">
            <a:tbl>
              <a:tblPr firstRow="1" bandRow="1">
                <a:tableStyleId>{21E4AEA4-8DFA-4A89-87EB-49C32662AFE0}</a:tableStyleId>
              </a:tblPr>
              <a:tblGrid>
                <a:gridCol w="4966428">
                  <a:extLst>
                    <a:ext uri="{9D8B030D-6E8A-4147-A177-3AD203B41FA5}">
                      <a16:colId xmlns:a16="http://schemas.microsoft.com/office/drawing/2014/main" val="300974869"/>
                    </a:ext>
                  </a:extLst>
                </a:gridCol>
                <a:gridCol w="4966428">
                  <a:extLst>
                    <a:ext uri="{9D8B030D-6E8A-4147-A177-3AD203B41FA5}">
                      <a16:colId xmlns:a16="http://schemas.microsoft.com/office/drawing/2014/main" val="3132978557"/>
                    </a:ext>
                  </a:extLst>
                </a:gridCol>
              </a:tblGrid>
              <a:tr h="370840">
                <a:tc>
                  <a:txBody>
                    <a:bodyPr/>
                    <a:lstStyle/>
                    <a:p>
                      <a:r>
                        <a:rPr lang="pt-BR" dirty="0"/>
                        <a:t>Nota do Grupo</a:t>
                      </a:r>
                    </a:p>
                  </a:txBody>
                  <a:tcPr/>
                </a:tc>
                <a:tc>
                  <a:txBody>
                    <a:bodyPr/>
                    <a:lstStyle/>
                    <a:p>
                      <a:pPr algn="ctr"/>
                      <a:r>
                        <a:rPr lang="pt-BR" dirty="0"/>
                        <a:t>8.5</a:t>
                      </a:r>
                    </a:p>
                  </a:txBody>
                  <a:tcPr/>
                </a:tc>
                <a:extLst>
                  <a:ext uri="{0D108BD9-81ED-4DB2-BD59-A6C34878D82A}">
                    <a16:rowId xmlns:a16="http://schemas.microsoft.com/office/drawing/2014/main" val="330007656"/>
                  </a:ext>
                </a:extLst>
              </a:tr>
            </a:tbl>
          </a:graphicData>
        </a:graphic>
      </p:graphicFrame>
    </p:spTree>
    <p:extLst>
      <p:ext uri="{BB962C8B-B14F-4D97-AF65-F5344CB8AC3E}">
        <p14:creationId xmlns:p14="http://schemas.microsoft.com/office/powerpoint/2010/main" val="31578393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05</a:t>
            </a:r>
            <a:endParaRPr lang="pt-BR" dirty="0">
              <a:solidFill>
                <a:srgbClr val="FF0000"/>
              </a:solidFill>
            </a:endParaRPr>
          </a:p>
        </p:txBody>
      </p:sp>
    </p:spTree>
    <p:extLst>
      <p:ext uri="{BB962C8B-B14F-4D97-AF65-F5344CB8AC3E}">
        <p14:creationId xmlns:p14="http://schemas.microsoft.com/office/powerpoint/2010/main" val="35381968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graphicFrame>
        <p:nvGraphicFramePr>
          <p:cNvPr id="4" name="Tabela 3"/>
          <p:cNvGraphicFramePr>
            <a:graphicFrameLocks noGrp="1"/>
          </p:cNvGraphicFramePr>
          <p:nvPr>
            <p:extLst/>
          </p:nvPr>
        </p:nvGraphicFramePr>
        <p:xfrm>
          <a:off x="613954" y="1737360"/>
          <a:ext cx="10711543" cy="4555581"/>
        </p:xfrm>
        <a:graphic>
          <a:graphicData uri="http://schemas.openxmlformats.org/drawingml/2006/table">
            <a:tbl>
              <a:tblPr firstRow="1" firstCol="1" bandRow="1">
                <a:tableStyleId>{21E4AEA4-8DFA-4A89-87EB-49C32662AFE0}</a:tableStyleId>
              </a:tblPr>
              <a:tblGrid>
                <a:gridCol w="2133673">
                  <a:extLst>
                    <a:ext uri="{9D8B030D-6E8A-4147-A177-3AD203B41FA5}">
                      <a16:colId xmlns:a16="http://schemas.microsoft.com/office/drawing/2014/main" val="2246435031"/>
                    </a:ext>
                  </a:extLst>
                </a:gridCol>
                <a:gridCol w="2121012">
                  <a:extLst>
                    <a:ext uri="{9D8B030D-6E8A-4147-A177-3AD203B41FA5}">
                      <a16:colId xmlns:a16="http://schemas.microsoft.com/office/drawing/2014/main" val="2887709099"/>
                    </a:ext>
                  </a:extLst>
                </a:gridCol>
                <a:gridCol w="3099204">
                  <a:extLst>
                    <a:ext uri="{9D8B030D-6E8A-4147-A177-3AD203B41FA5}">
                      <a16:colId xmlns:a16="http://schemas.microsoft.com/office/drawing/2014/main" val="3768371829"/>
                    </a:ext>
                  </a:extLst>
                </a:gridCol>
                <a:gridCol w="3357654">
                  <a:extLst>
                    <a:ext uri="{9D8B030D-6E8A-4147-A177-3AD203B41FA5}">
                      <a16:colId xmlns:a16="http://schemas.microsoft.com/office/drawing/2014/main" val="3350578918"/>
                    </a:ext>
                  </a:extLst>
                </a:gridCol>
              </a:tblGrid>
              <a:tr h="1222177">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800" u="none" strike="noStrike" dirty="0">
                          <a:effectLst/>
                          <a:latin typeface="+mn-lt"/>
                        </a:rPr>
                        <a:t>Planejamento das Iterações para o Desenvolvimento dos Casos de Uso - Módulo de Cadastros</a:t>
                      </a:r>
                      <a:endParaRPr lang="pt-BR" sz="1800" b="1" i="0" u="none" strike="noStrike" dirty="0">
                        <a:solidFill>
                          <a:srgbClr val="000000"/>
                        </a:solidFill>
                        <a:effectLst/>
                        <a:latin typeface="+mn-lt"/>
                      </a:endParaRPr>
                    </a:p>
                    <a:p>
                      <a:pPr algn="ctr" hangingPunct="0">
                        <a:lnSpc>
                          <a:spcPct val="150000"/>
                        </a:lnSpc>
                        <a:spcAft>
                          <a:spcPts val="0"/>
                        </a:spcAft>
                      </a:pPr>
                      <a:endParaRPr lang="pt-BR" sz="18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586768">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800" u="none" strike="noStrike" dirty="0">
                          <a:effectLst/>
                          <a:latin typeface="+mn-lt"/>
                        </a:rPr>
                        <a:t>Iteração</a:t>
                      </a:r>
                      <a:endParaRPr lang="pt-BR" sz="1800" b="1" i="0" u="none" strike="noStrike" dirty="0">
                        <a:solidFill>
                          <a:srgbClr val="000000"/>
                        </a:solidFill>
                        <a:effectLst/>
                        <a:latin typeface="+mn-lt"/>
                      </a:endParaRPr>
                    </a:p>
                    <a:p>
                      <a:pPr algn="ctr" fontAlgn="b"/>
                      <a:endParaRPr lang="pt-BR" sz="1800" b="1" i="0" u="none" strike="noStrike" dirty="0">
                        <a:solidFill>
                          <a:srgbClr val="000000"/>
                        </a:solidFill>
                        <a:effectLst/>
                        <a:latin typeface="+mn-lt"/>
                      </a:endParaRPr>
                    </a:p>
                  </a:txBody>
                  <a:tcPr marL="9525" marR="9525" marT="9525" marB="0" anchor="b"/>
                </a:tc>
                <a:tc>
                  <a:txBody>
                    <a:bodyPr/>
                    <a:lstStyle/>
                    <a:p>
                      <a:pPr algn="ctr" fontAlgn="ctr"/>
                      <a:r>
                        <a:rPr lang="pt-BR" sz="1800" b="1" u="none" strike="noStrike" dirty="0">
                          <a:solidFill>
                            <a:schemeClr val="bg1"/>
                          </a:solidFill>
                          <a:effectLst/>
                          <a:latin typeface="+mn-lt"/>
                        </a:rPr>
                        <a:t>Data Prevista</a:t>
                      </a:r>
                      <a:endParaRPr lang="pt-BR" sz="18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800" b="1" u="none" strike="noStrike" dirty="0">
                          <a:solidFill>
                            <a:schemeClr val="bg1"/>
                          </a:solidFill>
                          <a:effectLst/>
                          <a:latin typeface="+mn-lt"/>
                        </a:rPr>
                        <a:t>Casos de Uso</a:t>
                      </a:r>
                      <a:endParaRPr lang="pt-BR" sz="18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8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768256">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600" u="none" strike="noStrike" dirty="0">
                          <a:effectLst/>
                          <a:latin typeface="+mn-lt"/>
                        </a:rPr>
                        <a:t>#01</a:t>
                      </a:r>
                      <a:endParaRPr lang="pt-BR" sz="1600" b="0" i="0" u="none" strike="noStrike" dirty="0">
                        <a:solidFill>
                          <a:srgbClr val="000000"/>
                        </a:solidFill>
                        <a:effectLst/>
                        <a:latin typeface="+mn-lt"/>
                      </a:endParaRPr>
                    </a:p>
                    <a:p>
                      <a:pPr algn="ctr" hangingPunct="0">
                        <a:lnSpc>
                          <a:spcPct val="150000"/>
                        </a:lnSpc>
                        <a:spcAft>
                          <a:spcPts val="0"/>
                        </a:spcAft>
                      </a:pPr>
                      <a:endParaRPr lang="pt-BR" sz="18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6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600" u="none" strike="noStrike" dirty="0">
                          <a:effectLst/>
                          <a:latin typeface="+mn-lt"/>
                        </a:rPr>
                        <a:t>21/08/2018</a:t>
                      </a:r>
                      <a:endParaRPr lang="pt-BR" sz="1600" b="0" i="0" u="none" strike="noStrike" dirty="0">
                        <a:solidFill>
                          <a:srgbClr val="000000"/>
                        </a:solidFill>
                        <a:effectLst/>
                        <a:latin typeface="+mn-lt"/>
                      </a:endParaRPr>
                    </a:p>
                    <a:p>
                      <a:pPr algn="ctr"/>
                      <a:endParaRPr lang="pt-BR" sz="16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Visualizar histórico de ficha de treinamento</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u="none" strike="noStrike" dirty="0">
                          <a:effectLst/>
                          <a:latin typeface="+mn-lt"/>
                        </a:rPr>
                        <a:t>Demétrius(Analista), Sérgio(Desenvolvedor) e Carol(DBA)</a:t>
                      </a:r>
                      <a:endParaRPr lang="pt-BR"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659460">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 Visualizar histórico de programa de treinamentos vinculados</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600" u="none" strike="noStrike" dirty="0">
                          <a:effectLst/>
                          <a:latin typeface="+mn-lt"/>
                        </a:rPr>
                        <a:t>Natainá, Isabela e Bruna</a:t>
                      </a:r>
                      <a:endParaRPr lang="pt-BR"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659460">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 Visualizar programas prontos</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u="none" strike="noStrike" dirty="0">
                          <a:effectLst/>
                          <a:latin typeface="+mn-lt"/>
                        </a:rPr>
                        <a:t>Demétrius, Sérgio e Carol</a:t>
                      </a:r>
                      <a:endParaRPr lang="pt-BR"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r h="659460">
                <a:tc>
                  <a:txBody>
                    <a:bodyPr/>
                    <a:lstStyle/>
                    <a:p>
                      <a:pPr algn="ctr" hangingPunct="0">
                        <a:lnSpc>
                          <a:spcPct val="150000"/>
                        </a:lnSpc>
                        <a:spcAft>
                          <a:spcPts val="0"/>
                        </a:spcAft>
                      </a:pPr>
                      <a:endParaRPr lang="pt-BR" sz="18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endParaRPr lang="pt-BR" sz="16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Vincular à um novo programa de treinamento</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600" u="none" strike="noStrike" dirty="0">
                          <a:effectLst/>
                          <a:latin typeface="+mn-lt"/>
                        </a:rPr>
                        <a:t>Natainá, Isabela e Bruna</a:t>
                      </a:r>
                      <a:endParaRPr lang="pt-BR" sz="16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787072763"/>
                  </a:ext>
                </a:extLst>
              </a:tr>
            </a:tbl>
          </a:graphicData>
        </a:graphic>
      </p:graphicFrame>
    </p:spTree>
    <p:extLst>
      <p:ext uri="{BB962C8B-B14F-4D97-AF65-F5344CB8AC3E}">
        <p14:creationId xmlns:p14="http://schemas.microsoft.com/office/powerpoint/2010/main" val="2548286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Visualizar histórico de ficha de treinamento MOD05</a:t>
            </a:r>
          </a:p>
        </p:txBody>
      </p:sp>
      <p:sp>
        <p:nvSpPr>
          <p:cNvPr id="7" name="Espaço Reservado para Conteúdo 2"/>
          <p:cNvSpPr>
            <a:spLocks noGrp="1"/>
          </p:cNvSpPr>
          <p:nvPr>
            <p:ph idx="1"/>
          </p:nvPr>
        </p:nvSpPr>
        <p:spPr>
          <a:xfrm>
            <a:off x="1097280" y="2069182"/>
            <a:ext cx="9175818" cy="3735081"/>
          </a:xfrm>
        </p:spPr>
        <p:txBody>
          <a:bodyPr>
            <a:normAutofit/>
          </a:bodyPr>
          <a:lstStyle/>
          <a:p>
            <a:pPr>
              <a:buFont typeface="Arial" panose="020B0604020202020204" pitchFamily="34" charset="0"/>
              <a:buChar char="•"/>
            </a:pPr>
            <a:r>
              <a:rPr lang="pt-BR" b="1" dirty="0"/>
              <a:t>Cenário Principal: </a:t>
            </a:r>
            <a:r>
              <a:rPr lang="pt-BR" dirty="0"/>
              <a:t>O usuário irá clicar na opção “Meu Histórico” a partir do menu. A qual, irá encaminhar o usuário para uma nova página “Histórico de fichas de treinamento”</a:t>
            </a:r>
          </a:p>
          <a:p>
            <a:pPr>
              <a:buFont typeface="Arial" panose="020B0604020202020204" pitchFamily="34" charset="0"/>
              <a:buChar char="•"/>
            </a:pPr>
            <a:r>
              <a:rPr lang="pt-BR" b="1" dirty="0"/>
              <a:t>Fluxo Alternativo A: </a:t>
            </a:r>
            <a:r>
              <a:rPr lang="en-US" dirty="0" err="1"/>
              <a:t>Caso</a:t>
            </a:r>
            <a:r>
              <a:rPr lang="en-US" dirty="0"/>
              <a:t> o </a:t>
            </a:r>
            <a:r>
              <a:rPr lang="en-US" dirty="0" err="1"/>
              <a:t>usuário</a:t>
            </a:r>
            <a:r>
              <a:rPr lang="en-US" dirty="0"/>
              <a:t> clique no </a:t>
            </a:r>
            <a:r>
              <a:rPr lang="en-US" dirty="0" err="1"/>
              <a:t>botão</a:t>
            </a:r>
            <a:r>
              <a:rPr lang="en-US" dirty="0"/>
              <a:t> </a:t>
            </a:r>
            <a:r>
              <a:rPr lang="en-US" dirty="0" err="1"/>
              <a:t>Visualizar</a:t>
            </a:r>
            <a:r>
              <a:rPr lang="en-US" dirty="0"/>
              <a:t>, o </a:t>
            </a:r>
            <a:r>
              <a:rPr lang="en-US" dirty="0" err="1"/>
              <a:t>caso</a:t>
            </a:r>
            <a:r>
              <a:rPr lang="en-US" dirty="0"/>
              <a:t> de </a:t>
            </a:r>
            <a:r>
              <a:rPr lang="en-US" dirty="0" err="1"/>
              <a:t>uso</a:t>
            </a:r>
            <a:r>
              <a:rPr lang="en-US" dirty="0"/>
              <a:t> </a:t>
            </a:r>
            <a:r>
              <a:rPr lang="en-US" dirty="0" err="1"/>
              <a:t>Visualizar</a:t>
            </a:r>
            <a:r>
              <a:rPr lang="en-US" dirty="0"/>
              <a:t> </a:t>
            </a:r>
            <a:r>
              <a:rPr lang="en-US" dirty="0" err="1"/>
              <a:t>Ficha</a:t>
            </a:r>
            <a:r>
              <a:rPr lang="en-US" dirty="0"/>
              <a:t> de </a:t>
            </a:r>
            <a:r>
              <a:rPr lang="en-US" dirty="0" err="1"/>
              <a:t>Treinamento</a:t>
            </a:r>
            <a:r>
              <a:rPr lang="en-US" dirty="0"/>
              <a:t> </a:t>
            </a:r>
            <a:r>
              <a:rPr lang="en-US" dirty="0" err="1"/>
              <a:t>será</a:t>
            </a:r>
            <a:r>
              <a:rPr lang="en-US" dirty="0"/>
              <a:t> </a:t>
            </a:r>
            <a:r>
              <a:rPr lang="en-US" dirty="0" err="1"/>
              <a:t>executado</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39477716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Funcionalidades </a:t>
            </a:r>
            <a:r>
              <a:rPr lang="pt-BR" sz="2800" dirty="0"/>
              <a:t> </a:t>
            </a:r>
            <a:br>
              <a:rPr lang="pt-BR" sz="2800" dirty="0"/>
            </a:br>
            <a:r>
              <a:rPr lang="pt-BR" dirty="0"/>
              <a:t>Visualizar histórico de ficha de treinamento</a:t>
            </a:r>
          </a:p>
        </p:txBody>
      </p:sp>
      <p:pic>
        <p:nvPicPr>
          <p:cNvPr id="3" name="Imagem 2">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l="338" b="39492"/>
          <a:stretch/>
        </p:blipFill>
        <p:spPr>
          <a:xfrm>
            <a:off x="887526" y="1841863"/>
            <a:ext cx="10268154" cy="4454434"/>
          </a:xfrm>
          <a:prstGeom prst="rect">
            <a:avLst/>
          </a:prstGeom>
        </p:spPr>
      </p:pic>
    </p:spTree>
    <p:extLst>
      <p:ext uri="{BB962C8B-B14F-4D97-AF65-F5344CB8AC3E}">
        <p14:creationId xmlns:p14="http://schemas.microsoft.com/office/powerpoint/2010/main" val="13879867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Visualizar histórico de ficha de treinamento  MOD05</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03</a:t>
            </a:r>
          </a:p>
          <a:p>
            <a:pPr marL="0" indent="0">
              <a:buNone/>
            </a:pPr>
            <a:r>
              <a:rPr lang="pt-BR" dirty="0"/>
              <a:t>Sucessos: 03</a:t>
            </a:r>
          </a:p>
          <a:p>
            <a:pPr marL="0" indent="0">
              <a:buNone/>
            </a:pPr>
            <a:r>
              <a:rPr lang="pt-BR" dirty="0"/>
              <a:t>Falhas: 0</a:t>
            </a:r>
          </a:p>
          <a:p>
            <a:pPr marL="0" indent="0">
              <a:buNone/>
            </a:pPr>
            <a:endParaRPr lang="pt-BR" dirty="0"/>
          </a:p>
        </p:txBody>
      </p:sp>
    </p:spTree>
    <p:extLst>
      <p:ext uri="{BB962C8B-B14F-4D97-AF65-F5344CB8AC3E}">
        <p14:creationId xmlns:p14="http://schemas.microsoft.com/office/powerpoint/2010/main" val="35162784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097280" y="1"/>
            <a:ext cx="10058400" cy="1737360"/>
          </a:xfrm>
        </p:spPr>
        <p:txBody>
          <a:bodyPr>
            <a:normAutofit fontScale="90000"/>
          </a:bodyPr>
          <a:lstStyle/>
          <a:p>
            <a:r>
              <a:rPr lang="pt-BR" dirty="0"/>
              <a:t>Caso de Uso –  Visualizar histórico de programa de treinamentos vinculados MOD05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O usuário irá clicar na opção “Visualizar” a partir da página “Histórico de programas de treinamento”. A qual, o sistema irá encaminhar o usuário para uma nova página “Programas de Treinamentos</a:t>
            </a:r>
          </a:p>
          <a:p>
            <a:pPr>
              <a:buFont typeface="Arial" panose="020B0604020202020204" pitchFamily="34" charset="0"/>
              <a:buChar char="•"/>
            </a:pPr>
            <a:r>
              <a:rPr lang="pt-BR" b="1" dirty="0"/>
              <a:t>Fluxo Alternativo A:</a:t>
            </a:r>
            <a:r>
              <a:rPr lang="pt-BR" dirty="0"/>
              <a:t> </a:t>
            </a:r>
            <a:r>
              <a:rPr lang="en-US" dirty="0" err="1"/>
              <a:t>Caso</a:t>
            </a:r>
            <a:r>
              <a:rPr lang="en-US" dirty="0"/>
              <a:t> o </a:t>
            </a:r>
            <a:r>
              <a:rPr lang="en-US" dirty="0" err="1"/>
              <a:t>usuário</a:t>
            </a:r>
            <a:r>
              <a:rPr lang="en-US" dirty="0"/>
              <a:t> clique no </a:t>
            </a:r>
            <a:r>
              <a:rPr lang="en-US" dirty="0" err="1"/>
              <a:t>botão</a:t>
            </a:r>
            <a:r>
              <a:rPr lang="en-US" dirty="0"/>
              <a:t> </a:t>
            </a:r>
            <a:r>
              <a:rPr lang="en-US" dirty="0" err="1"/>
              <a:t>Atualizar</a:t>
            </a:r>
            <a:r>
              <a:rPr lang="en-US" dirty="0"/>
              <a:t>, o </a:t>
            </a:r>
            <a:r>
              <a:rPr lang="en-US" dirty="0" err="1"/>
              <a:t>caso</a:t>
            </a:r>
            <a:r>
              <a:rPr lang="en-US" dirty="0"/>
              <a:t> de </a:t>
            </a:r>
            <a:r>
              <a:rPr lang="en-US" dirty="0" err="1"/>
              <a:t>uso</a:t>
            </a:r>
            <a:r>
              <a:rPr lang="en-US" dirty="0"/>
              <a:t> </a:t>
            </a:r>
            <a:r>
              <a:rPr lang="en-US" dirty="0" err="1"/>
              <a:t>Atualizar</a:t>
            </a:r>
            <a:r>
              <a:rPr lang="en-US" dirty="0"/>
              <a:t> </a:t>
            </a:r>
            <a:r>
              <a:rPr lang="pt-BR" dirty="0"/>
              <a:t>desempenho de um exercício de um programa de treinamento </a:t>
            </a:r>
            <a:r>
              <a:rPr lang="en-US" dirty="0" err="1"/>
              <a:t>será</a:t>
            </a:r>
            <a:r>
              <a:rPr lang="en-US" dirty="0"/>
              <a:t> </a:t>
            </a:r>
            <a:r>
              <a:rPr lang="en-US" dirty="0" err="1"/>
              <a:t>executado</a:t>
            </a:r>
            <a:r>
              <a:rPr lang="en-US" dirty="0"/>
              <a:t>. </a:t>
            </a:r>
            <a:endParaRPr lang="pt-BR" dirty="0"/>
          </a:p>
          <a:p>
            <a:pPr>
              <a:buFont typeface="Arial" panose="020B0604020202020204" pitchFamily="34" charset="0"/>
              <a:buChar char="•"/>
            </a:pPr>
            <a:r>
              <a:rPr lang="pt-BR" b="1" dirty="0"/>
              <a:t>Fluxo Alternativo B: </a:t>
            </a:r>
            <a:r>
              <a:rPr lang="en-US" dirty="0" err="1"/>
              <a:t>Caso</a:t>
            </a:r>
            <a:r>
              <a:rPr lang="en-US" dirty="0"/>
              <a:t> o </a:t>
            </a:r>
            <a:r>
              <a:rPr lang="en-US" dirty="0" err="1"/>
              <a:t>usuário</a:t>
            </a:r>
            <a:r>
              <a:rPr lang="en-US" dirty="0"/>
              <a:t> clique no </a:t>
            </a:r>
            <a:r>
              <a:rPr lang="en-US" dirty="0" err="1"/>
              <a:t>botão</a:t>
            </a:r>
            <a:r>
              <a:rPr lang="en-US" dirty="0"/>
              <a:t> </a:t>
            </a:r>
            <a:r>
              <a:rPr lang="en-US" dirty="0" err="1"/>
              <a:t>Visualizar</a:t>
            </a:r>
            <a:r>
              <a:rPr lang="en-US" dirty="0"/>
              <a:t>, o </a:t>
            </a:r>
            <a:r>
              <a:rPr lang="en-US" dirty="0" err="1"/>
              <a:t>caso</a:t>
            </a:r>
            <a:r>
              <a:rPr lang="en-US" dirty="0"/>
              <a:t> de </a:t>
            </a:r>
            <a:r>
              <a:rPr lang="en-US" dirty="0" err="1"/>
              <a:t>uso</a:t>
            </a:r>
            <a:r>
              <a:rPr lang="en-US" dirty="0"/>
              <a:t> </a:t>
            </a:r>
            <a:r>
              <a:rPr lang="pt-BR" dirty="0"/>
              <a:t>Visualizar histórico do desempenho de um programa de treinamento </a:t>
            </a:r>
            <a:r>
              <a:rPr lang="en-US" dirty="0" err="1"/>
              <a:t>será</a:t>
            </a:r>
            <a:r>
              <a:rPr lang="en-US" dirty="0"/>
              <a:t> </a:t>
            </a:r>
            <a:r>
              <a:rPr lang="en-US" dirty="0" err="1"/>
              <a:t>executado</a:t>
            </a:r>
            <a:r>
              <a:rPr lang="pt-BR" dirty="0"/>
              <a:t>.</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5499370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r>
              <a:rPr lang="pt-BR" sz="2800" dirty="0"/>
              <a:t>Visualizar histórico de programa de treinamentos vinculados </a:t>
            </a:r>
          </a:p>
        </p:txBody>
      </p:sp>
      <p:pic>
        <p:nvPicPr>
          <p:cNvPr id="4" name="Imagem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021" y="1737361"/>
            <a:ext cx="9396208" cy="4820194"/>
          </a:xfrm>
          <a:prstGeom prst="rect">
            <a:avLst/>
          </a:prstGeom>
        </p:spPr>
      </p:pic>
    </p:spTree>
    <p:extLst>
      <p:ext uri="{BB962C8B-B14F-4D97-AF65-F5344CB8AC3E}">
        <p14:creationId xmlns:p14="http://schemas.microsoft.com/office/powerpoint/2010/main" val="14470967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fontScale="90000"/>
          </a:bodyPr>
          <a:lstStyle/>
          <a:p>
            <a:r>
              <a:rPr lang="pt-BR" dirty="0"/>
              <a:t>Casos de Teste – Visualizar histórico de programa de treinamentos vinculados  MOD05</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3004889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Visualizar programas prontos MOD05</a:t>
            </a:r>
          </a:p>
        </p:txBody>
      </p:sp>
      <p:sp>
        <p:nvSpPr>
          <p:cNvPr id="7" name="Espaço Reservado para Conteúdo 2"/>
          <p:cNvSpPr>
            <a:spLocks noGrp="1"/>
          </p:cNvSpPr>
          <p:nvPr>
            <p:ph idx="1"/>
          </p:nvPr>
        </p:nvSpPr>
        <p:spPr>
          <a:xfrm>
            <a:off x="1178417" y="2056119"/>
            <a:ext cx="9175818" cy="3735081"/>
          </a:xfrm>
        </p:spPr>
        <p:txBody>
          <a:bodyPr>
            <a:normAutofit fontScale="85000" lnSpcReduction="10000"/>
          </a:bodyPr>
          <a:lstStyle/>
          <a:p>
            <a:pPr hangingPunct="0">
              <a:buFont typeface="Arial" panose="020B0604020202020204" pitchFamily="34" charset="0"/>
              <a:buChar char="•"/>
            </a:pPr>
            <a:r>
              <a:rPr lang="pt-BR" b="1" dirty="0"/>
              <a:t>Cenário Principal: </a:t>
            </a:r>
            <a:r>
              <a:rPr lang="pt-BR" dirty="0"/>
              <a:t>O usuário irá clicar na opção “Programas prontos” a partir do menu. Onde, o sistema irá encaminhar o usuário para uma nova página “Programas prontos”, </a:t>
            </a:r>
          </a:p>
          <a:p>
            <a:pPr>
              <a:buFont typeface="Arial" panose="020B0604020202020204" pitchFamily="34" charset="0"/>
              <a:buChar char="•"/>
            </a:pPr>
            <a:r>
              <a:rPr lang="pt-BR" b="1" dirty="0"/>
              <a:t>Fluxo Alternativo A: </a:t>
            </a:r>
            <a:r>
              <a:rPr lang="en-US" dirty="0"/>
              <a:t>O </a:t>
            </a:r>
            <a:r>
              <a:rPr lang="en-US" dirty="0" err="1"/>
              <a:t>usuário</a:t>
            </a:r>
            <a:r>
              <a:rPr lang="en-US" dirty="0"/>
              <a:t> </a:t>
            </a:r>
            <a:r>
              <a:rPr lang="en-US" dirty="0" err="1"/>
              <a:t>pesquisará</a:t>
            </a:r>
            <a:r>
              <a:rPr lang="en-US" dirty="0"/>
              <a:t> a </a:t>
            </a:r>
            <a:r>
              <a:rPr lang="en-US" dirty="0" err="1"/>
              <a:t>partir</a:t>
            </a:r>
            <a:r>
              <a:rPr lang="en-US" dirty="0"/>
              <a:t> da </a:t>
            </a:r>
            <a:r>
              <a:rPr lang="en-US" dirty="0" err="1"/>
              <a:t>barra</a:t>
            </a:r>
            <a:r>
              <a:rPr lang="en-US" dirty="0"/>
              <a:t> de </a:t>
            </a:r>
            <a:r>
              <a:rPr lang="en-US" dirty="0" err="1"/>
              <a:t>pesquisa</a:t>
            </a:r>
            <a:r>
              <a:rPr lang="en-US" dirty="0"/>
              <a:t> </a:t>
            </a:r>
            <a:r>
              <a:rPr lang="en-US" dirty="0" err="1"/>
              <a:t>personalizada</a:t>
            </a:r>
            <a:r>
              <a:rPr lang="pt-BR" dirty="0"/>
              <a:t>. O sistema deverá atualizar a tabela no momento que o usuário escolher um filtro e clicar no botão de pesquisa</a:t>
            </a:r>
            <a:endParaRPr lang="en-US" dirty="0"/>
          </a:p>
          <a:p>
            <a:pPr>
              <a:buFont typeface="Arial" panose="020B0604020202020204" pitchFamily="34" charset="0"/>
              <a:buChar char="•"/>
            </a:pPr>
            <a:r>
              <a:rPr lang="pt-BR" b="1" dirty="0"/>
              <a:t>Fluxo Alternativo B: </a:t>
            </a:r>
            <a:r>
              <a:rPr lang="pt-BR" dirty="0"/>
              <a:t>O usuário realizará uma busca com o filtro “Data de criação” e utilizará datas inválidas ou datas que não se encontram no banco de dados.. O sistema deverá mostrar uma mensagem ao usuário</a:t>
            </a:r>
            <a:r>
              <a:rPr lang="en-US" dirty="0"/>
              <a:t>. O Sistema </a:t>
            </a:r>
            <a:r>
              <a:rPr lang="en-US" dirty="0" err="1"/>
              <a:t>deverá</a:t>
            </a:r>
            <a:r>
              <a:rPr lang="en-US" dirty="0"/>
              <a:t> </a:t>
            </a:r>
            <a:r>
              <a:rPr lang="en-US" dirty="0" err="1"/>
              <a:t>mostrar</a:t>
            </a:r>
            <a:r>
              <a:rPr lang="en-US" dirty="0"/>
              <a:t> </a:t>
            </a:r>
            <a:r>
              <a:rPr lang="en-US" dirty="0" err="1"/>
              <a:t>todos</a:t>
            </a:r>
            <a:r>
              <a:rPr lang="en-US" dirty="0"/>
              <a:t> </a:t>
            </a:r>
            <a:r>
              <a:rPr lang="en-US" dirty="0" err="1"/>
              <a:t>os</a:t>
            </a:r>
            <a:r>
              <a:rPr lang="en-US" dirty="0"/>
              <a:t> </a:t>
            </a:r>
            <a:r>
              <a:rPr lang="en-US" dirty="0" err="1"/>
              <a:t>treinamentos</a:t>
            </a:r>
            <a:r>
              <a:rPr lang="en-US" dirty="0"/>
              <a:t> </a:t>
            </a:r>
            <a:r>
              <a:rPr lang="en-US" dirty="0" err="1"/>
              <a:t>prontos</a:t>
            </a:r>
            <a:r>
              <a:rPr lang="en-US" dirty="0"/>
              <a:t> </a:t>
            </a:r>
            <a:r>
              <a:rPr lang="en-US" dirty="0" err="1"/>
              <a:t>disponíveis</a:t>
            </a:r>
            <a:r>
              <a:rPr lang="en-US" dirty="0"/>
              <a:t> no banco de dado</a:t>
            </a:r>
            <a:r>
              <a:rPr lang="pt-BR" dirty="0"/>
              <a:t>indicando que a informação está incorreta </a:t>
            </a:r>
          </a:p>
          <a:p>
            <a:pPr>
              <a:buFont typeface="Arial" panose="020B0604020202020204" pitchFamily="34" charset="0"/>
              <a:buChar char="•"/>
            </a:pPr>
            <a:r>
              <a:rPr lang="pt-BR" b="1" dirty="0"/>
              <a:t>Fluxo Alternativo C: </a:t>
            </a:r>
            <a:r>
              <a:rPr lang="pt-BR" dirty="0"/>
              <a:t>Busca inexistente referente ao seu histórico. O sistema deverá mostrar uma mensagem ao usuário indicando que não há histórico para mostrar.</a:t>
            </a:r>
            <a:endParaRPr lang="pt-BR" b="1" dirty="0"/>
          </a:p>
          <a:p>
            <a:pPr>
              <a:buFont typeface="Arial" panose="020B0604020202020204" pitchFamily="34" charset="0"/>
              <a:buChar char="•"/>
            </a:pPr>
            <a:r>
              <a:rPr lang="pt-BR" b="1" dirty="0"/>
              <a:t>Fluxo Alternativo D: </a:t>
            </a:r>
            <a:r>
              <a:rPr lang="en-US" dirty="0" err="1"/>
              <a:t>Caso</a:t>
            </a:r>
            <a:r>
              <a:rPr lang="en-US" dirty="0"/>
              <a:t> o </a:t>
            </a:r>
            <a:r>
              <a:rPr lang="en-US" dirty="0" err="1"/>
              <a:t>usuário</a:t>
            </a:r>
            <a:r>
              <a:rPr lang="en-US" dirty="0"/>
              <a:t> clique no </a:t>
            </a:r>
            <a:r>
              <a:rPr lang="en-US" dirty="0" err="1"/>
              <a:t>botão</a:t>
            </a:r>
            <a:r>
              <a:rPr lang="en-US" dirty="0"/>
              <a:t> </a:t>
            </a:r>
            <a:r>
              <a:rPr lang="en-US" dirty="0" err="1"/>
              <a:t>Visualizar</a:t>
            </a:r>
            <a:r>
              <a:rPr lang="en-US" dirty="0"/>
              <a:t>, o </a:t>
            </a:r>
            <a:r>
              <a:rPr lang="en-US" dirty="0" err="1"/>
              <a:t>caso</a:t>
            </a:r>
            <a:r>
              <a:rPr lang="en-US" dirty="0"/>
              <a:t> de </a:t>
            </a:r>
            <a:r>
              <a:rPr lang="en-US" dirty="0" err="1"/>
              <a:t>uso</a:t>
            </a:r>
            <a:r>
              <a:rPr lang="en-US" dirty="0"/>
              <a:t> </a:t>
            </a:r>
            <a:r>
              <a:rPr lang="en-US" dirty="0" err="1"/>
              <a:t>Vincular</a:t>
            </a:r>
            <a:r>
              <a:rPr lang="en-US" dirty="0"/>
              <a:t> à um novo </a:t>
            </a:r>
            <a:r>
              <a:rPr lang="en-US" dirty="0" err="1"/>
              <a:t>programa</a:t>
            </a:r>
            <a:r>
              <a:rPr lang="en-US" dirty="0"/>
              <a:t> de </a:t>
            </a:r>
            <a:r>
              <a:rPr lang="en-US" dirty="0" err="1"/>
              <a:t>treinamento</a:t>
            </a:r>
            <a:r>
              <a:rPr lang="en-US" dirty="0"/>
              <a:t> </a:t>
            </a:r>
            <a:r>
              <a:rPr lang="en-US" dirty="0" err="1"/>
              <a:t>será</a:t>
            </a:r>
            <a:r>
              <a:rPr lang="en-US" dirty="0"/>
              <a:t> </a:t>
            </a:r>
            <a:r>
              <a:rPr lang="en-US" dirty="0" err="1"/>
              <a:t>executado</a:t>
            </a:r>
            <a:endParaRPr lang="pt-BR" b="1" dirty="0"/>
          </a:p>
          <a:p>
            <a:pPr>
              <a:buFont typeface="Arial" panose="020B0604020202020204" pitchFamily="34" charset="0"/>
              <a:buChar char="•"/>
            </a:pPr>
            <a:r>
              <a:rPr lang="pt-BR" b="1" dirty="0"/>
              <a:t>Fluxo Alternativo E:</a:t>
            </a:r>
            <a:r>
              <a:rPr lang="en-US" dirty="0"/>
              <a:t> </a:t>
            </a:r>
            <a:r>
              <a:rPr lang="en-US" dirty="0" err="1"/>
              <a:t>Selecionar</a:t>
            </a:r>
            <a:r>
              <a:rPr lang="en-US" dirty="0"/>
              <a:t> o </a:t>
            </a:r>
            <a:r>
              <a:rPr lang="en-US" dirty="0" err="1"/>
              <a:t>botão</a:t>
            </a:r>
            <a:r>
              <a:rPr lang="en-US" dirty="0"/>
              <a:t> </a:t>
            </a:r>
            <a:r>
              <a:rPr lang="en-US" dirty="0" err="1"/>
              <a:t>pesquisar</a:t>
            </a:r>
            <a:r>
              <a:rPr lang="en-US" dirty="0"/>
              <a:t> </a:t>
            </a:r>
            <a:r>
              <a:rPr lang="en-US" dirty="0" err="1"/>
              <a:t>sem</a:t>
            </a:r>
            <a:r>
              <a:rPr lang="en-US" dirty="0"/>
              <a:t> </a:t>
            </a:r>
            <a:r>
              <a:rPr lang="en-US" dirty="0" err="1"/>
              <a:t>ter</a:t>
            </a:r>
            <a:r>
              <a:rPr lang="en-US" dirty="0"/>
              <a:t> </a:t>
            </a:r>
            <a:r>
              <a:rPr lang="en-US" dirty="0" err="1"/>
              <a:t>selecionado</a:t>
            </a:r>
            <a:r>
              <a:rPr lang="en-US" dirty="0"/>
              <a:t> </a:t>
            </a:r>
            <a:r>
              <a:rPr lang="en-US" dirty="0" err="1"/>
              <a:t>nenhum</a:t>
            </a:r>
            <a:r>
              <a:rPr lang="en-US" dirty="0"/>
              <a:t> </a:t>
            </a:r>
            <a:r>
              <a:rPr lang="en-US" dirty="0" err="1"/>
              <a:t>filtro</a:t>
            </a:r>
            <a:r>
              <a:rPr lang="en-US" dirty="0"/>
              <a:t> </a:t>
            </a:r>
            <a:r>
              <a:rPr lang="en-US" dirty="0" err="1"/>
              <a:t>personalizados</a:t>
            </a:r>
            <a:r>
              <a:rPr lang="en-US" dirty="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55534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lnSpc>
                <a:spcPct val="150000"/>
              </a:lnSpc>
              <a:buFont typeface="Arial" panose="020B0604020202020204" pitchFamily="34" charset="0"/>
              <a:buChar char="•"/>
            </a:pPr>
            <a:r>
              <a:rPr lang="pt-BR" b="1" dirty="0"/>
              <a:t> Fluxo Alternativo #E: </a:t>
            </a:r>
            <a:r>
              <a:rPr lang="pt-BR" dirty="0"/>
              <a:t>CREF já existente no banco de dados (Exibe caixa de mensagem “Este CREFE já está sendo utilizado”).</a:t>
            </a:r>
          </a:p>
          <a:p>
            <a:pPr algn="just">
              <a:lnSpc>
                <a:spcPct val="150000"/>
              </a:lnSpc>
              <a:buFont typeface="Arial" panose="020B0604020202020204" pitchFamily="34" charset="0"/>
              <a:buChar char="•"/>
            </a:pPr>
            <a:r>
              <a:rPr lang="pt-BR" b="1" dirty="0"/>
              <a:t> Fluxo Alternativo #F: </a:t>
            </a:r>
            <a:r>
              <a:rPr lang="pt-BR" dirty="0"/>
              <a:t>CRN já existente no banco de dados (Exibe caixa de mensagem “Este CRN já está sendo utilizado”).</a:t>
            </a:r>
          </a:p>
          <a:p>
            <a:pPr algn="just">
              <a:lnSpc>
                <a:spcPct val="150000"/>
              </a:lnSpc>
              <a:buFont typeface="Arial" panose="020B0604020202020204" pitchFamily="34" charset="0"/>
              <a:buChar char="•"/>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20065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r>
              <a:rPr lang="pt-BR" sz="2800" dirty="0"/>
              <a:t>Visualizar programas prontos </a:t>
            </a:r>
            <a:endParaRPr lang="pt-BR" dirty="0"/>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55674"/>
            <a:ext cx="9326880" cy="4880258"/>
          </a:xfrm>
          <a:prstGeom prst="rect">
            <a:avLst/>
          </a:prstGeom>
        </p:spPr>
      </p:pic>
    </p:spTree>
    <p:extLst>
      <p:ext uri="{BB962C8B-B14F-4D97-AF65-F5344CB8AC3E}">
        <p14:creationId xmlns:p14="http://schemas.microsoft.com/office/powerpoint/2010/main" val="24278303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–Visualizar programas prontos  MOD05 </a:t>
            </a:r>
          </a:p>
        </p:txBody>
      </p:sp>
      <p:graphicFrame>
        <p:nvGraphicFramePr>
          <p:cNvPr id="4" name="Tabela 3"/>
          <p:cNvGraphicFramePr>
            <a:graphicFrameLocks noGrp="1"/>
          </p:cNvGraphicFramePr>
          <p:nvPr>
            <p:extLst/>
          </p:nvPr>
        </p:nvGraphicFramePr>
        <p:xfrm>
          <a:off x="1421475" y="3175981"/>
          <a:ext cx="9734204" cy="2262090"/>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52016">
                  <a:extLst>
                    <a:ext uri="{9D8B030D-6E8A-4147-A177-3AD203B41FA5}">
                      <a16:colId xmlns:a16="http://schemas.microsoft.com/office/drawing/2014/main" val="2887709099"/>
                    </a:ext>
                  </a:extLst>
                </a:gridCol>
                <a:gridCol w="1186297">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#21</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25/09/18</a:t>
                      </a:r>
                    </a:p>
                  </a:txBody>
                  <a:tcPr marL="68580" marR="68580" marT="0" marB="0"/>
                </a:tc>
                <a:tc>
                  <a:txBody>
                    <a:bodyPr/>
                    <a:lstStyle/>
                    <a:p>
                      <a:r>
                        <a:rPr lang="pt-BR" sz="1200" dirty="0"/>
                        <a:t>Isabela e Bruna</a:t>
                      </a:r>
                    </a:p>
                  </a:txBody>
                  <a:tcPr marL="68580" marR="68580" marT="0" marB="0"/>
                </a:tc>
                <a:tc>
                  <a:txBody>
                    <a:bodyPr/>
                    <a:lstStyle/>
                    <a:p>
                      <a:r>
                        <a:rPr lang="pt-BR" sz="1200" dirty="0"/>
                        <a:t>Falha</a:t>
                      </a:r>
                    </a:p>
                  </a:txBody>
                  <a:tcPr marL="68580" marR="68580" marT="0" marB="0"/>
                </a:tc>
                <a:tc>
                  <a:txBody>
                    <a:bodyPr/>
                    <a:lstStyle/>
                    <a:p>
                      <a:r>
                        <a:rPr lang="pt-BR" sz="1200" dirty="0"/>
                        <a:t>Pesquisa por “Dificuldade”,</a:t>
                      </a:r>
                      <a:r>
                        <a:rPr lang="pt-BR" sz="1200" baseline="0" dirty="0"/>
                        <a:t> foi exibido um campo de inserção  de texto (</a:t>
                      </a:r>
                      <a:r>
                        <a:rPr lang="pt-BR" sz="1200" baseline="0" dirty="0" err="1"/>
                        <a:t>varchar</a:t>
                      </a:r>
                      <a:r>
                        <a:rPr lang="pt-BR" sz="1200" baseline="0" dirty="0"/>
                        <a:t>) e não o campo </a:t>
                      </a:r>
                      <a:r>
                        <a:rPr lang="pt-BR" sz="1200" baseline="0" dirty="0" err="1"/>
                        <a:t>select</a:t>
                      </a:r>
                      <a:r>
                        <a:rPr lang="pt-BR" sz="1200" baseline="0" dirty="0"/>
                        <a:t> previsto</a:t>
                      </a:r>
                      <a:endParaRPr lang="pt-BR" sz="1200" dirty="0"/>
                    </a:p>
                  </a:txBody>
                  <a:tcPr marL="68580" marR="68580" marT="0" marB="0"/>
                </a:tc>
                <a:tc>
                  <a:txBody>
                    <a:bodyPr/>
                    <a:lstStyle/>
                    <a:p>
                      <a:r>
                        <a:rPr lang="pt-BR" sz="1200" dirty="0"/>
                        <a:t>Sérgio</a:t>
                      </a:r>
                    </a:p>
                  </a:txBody>
                  <a:tcPr marL="68580" marR="68580" marT="0" marB="0"/>
                </a:tc>
                <a:tc>
                  <a:txBody>
                    <a:bodyPr/>
                    <a:lstStyle/>
                    <a:p>
                      <a:r>
                        <a:rPr lang="pt-BR" sz="1200" dirty="0"/>
                        <a:t>23/10/18</a:t>
                      </a:r>
                    </a:p>
                  </a:txBody>
                  <a:tcPr marL="68580" marR="68580" marT="0" marB="0"/>
                </a:tc>
                <a:tc>
                  <a:txBody>
                    <a:bodyPr/>
                    <a:lstStyle/>
                    <a:p>
                      <a:pPr algn="ctr"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
        <p:nvSpPr>
          <p:cNvPr id="6" name="Espaço Reservado para Conteúdo 2">
            <a:extLst>
              <a:ext uri="{FF2B5EF4-FFF2-40B4-BE49-F238E27FC236}">
                <a16:creationId xmlns:a16="http://schemas.microsoft.com/office/drawing/2014/main" id="{AC6D4600-E453-4B8C-AC7F-FA27A47A94DE}"/>
              </a:ext>
            </a:extLst>
          </p:cNvPr>
          <p:cNvSpPr txBox="1">
            <a:spLocks/>
          </p:cNvSpPr>
          <p:nvPr/>
        </p:nvSpPr>
        <p:spPr>
          <a:xfrm>
            <a:off x="1097280" y="1845734"/>
            <a:ext cx="8949397" cy="1213989"/>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pt-BR" sz="2600" dirty="0"/>
              <a:t>Totais de Casos de Teste: 07</a:t>
            </a:r>
          </a:p>
          <a:p>
            <a:pPr marL="0" indent="0">
              <a:buFont typeface="Calibri" panose="020F0502020204030204" pitchFamily="34" charset="0"/>
              <a:buNone/>
            </a:pPr>
            <a:r>
              <a:rPr lang="pt-BR" sz="2600" dirty="0"/>
              <a:t>Sucessos: 04</a:t>
            </a:r>
          </a:p>
          <a:p>
            <a:pPr marL="0" indent="0">
              <a:buFont typeface="Calibri" panose="020F0502020204030204" pitchFamily="34" charset="0"/>
              <a:buNone/>
            </a:pPr>
            <a:r>
              <a:rPr lang="pt-BR" sz="2600" dirty="0"/>
              <a:t>Falhas: 0</a:t>
            </a:r>
          </a:p>
          <a:p>
            <a:pPr marL="0" indent="0">
              <a:buFont typeface="Calibri" panose="020F0502020204030204" pitchFamily="34" charset="0"/>
              <a:buNone/>
            </a:pPr>
            <a:endParaRPr lang="pt-BR" dirty="0"/>
          </a:p>
          <a:p>
            <a:pPr marL="0" indent="0">
              <a:buFont typeface="Calibri" panose="020F0502020204030204" pitchFamily="34" charset="0"/>
              <a:buNone/>
            </a:pPr>
            <a:endParaRPr lang="pt-BR" dirty="0"/>
          </a:p>
        </p:txBody>
      </p:sp>
    </p:spTree>
    <p:extLst>
      <p:ext uri="{BB962C8B-B14F-4D97-AF65-F5344CB8AC3E}">
        <p14:creationId xmlns:p14="http://schemas.microsoft.com/office/powerpoint/2010/main" val="34591114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dirty="0"/>
              <a:t>Caso de Uso – Vincular à um novo programa de treinamento MOD05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O usuário irá clicar na opção “Visualizar” da página de “Programas Prontos”. O sistema irá encaminhar o usuário para uma nova página “Programa de treinamento</a:t>
            </a:r>
          </a:p>
          <a:p>
            <a:pPr>
              <a:buFont typeface="Arial" panose="020B0604020202020204" pitchFamily="34" charset="0"/>
              <a:buChar char="•"/>
            </a:pPr>
            <a:r>
              <a:rPr lang="pt-BR" b="1" dirty="0"/>
              <a:t>Fluxo Alternativo A: </a:t>
            </a:r>
            <a:r>
              <a:rPr lang="en-US" dirty="0"/>
              <a:t>O </a:t>
            </a:r>
            <a:r>
              <a:rPr lang="en-US" dirty="0" err="1"/>
              <a:t>usuário</a:t>
            </a:r>
            <a:r>
              <a:rPr lang="en-US" dirty="0"/>
              <a:t> </a:t>
            </a:r>
            <a:r>
              <a:rPr lang="en-US" dirty="0" err="1"/>
              <a:t>selecionará</a:t>
            </a:r>
            <a:r>
              <a:rPr lang="en-US" dirty="0"/>
              <a:t> a </a:t>
            </a:r>
            <a:r>
              <a:rPr lang="en-US" dirty="0" err="1"/>
              <a:t>opção</a:t>
            </a:r>
            <a:r>
              <a:rPr lang="en-US" dirty="0"/>
              <a:t> “</a:t>
            </a:r>
            <a:r>
              <a:rPr lang="en-US" dirty="0" err="1"/>
              <a:t>Vincular</a:t>
            </a:r>
            <a:r>
              <a:rPr lang="en-US" dirty="0"/>
              <a:t>”. O </a:t>
            </a:r>
            <a:r>
              <a:rPr lang="en-US" dirty="0" err="1"/>
              <a:t>sistema</a:t>
            </a:r>
            <a:r>
              <a:rPr lang="en-US" dirty="0"/>
              <a:t> </a:t>
            </a:r>
            <a:r>
              <a:rPr lang="en-US" dirty="0" err="1"/>
              <a:t>irá</a:t>
            </a:r>
            <a:r>
              <a:rPr lang="en-US" dirty="0"/>
              <a:t> </a:t>
            </a:r>
            <a:r>
              <a:rPr lang="en-US" dirty="0" err="1"/>
              <a:t>vincular</a:t>
            </a:r>
            <a:r>
              <a:rPr lang="en-US" dirty="0"/>
              <a:t> o </a:t>
            </a:r>
            <a:r>
              <a:rPr lang="en-US" dirty="0" err="1"/>
              <a:t>programa</a:t>
            </a:r>
            <a:r>
              <a:rPr lang="en-US" dirty="0"/>
              <a:t> pronto </a:t>
            </a:r>
            <a:r>
              <a:rPr lang="en-US" dirty="0" err="1"/>
              <a:t>selecionado</a:t>
            </a:r>
            <a:r>
              <a:rPr lang="en-US" dirty="0"/>
              <a:t> </a:t>
            </a:r>
            <a:r>
              <a:rPr lang="en-US" dirty="0" err="1"/>
              <a:t>ao</a:t>
            </a:r>
            <a:r>
              <a:rPr lang="en-US" dirty="0"/>
              <a:t> </a:t>
            </a:r>
            <a:r>
              <a:rPr lang="en-US" dirty="0" err="1"/>
              <a:t>programa</a:t>
            </a:r>
            <a:r>
              <a:rPr lang="en-US" dirty="0"/>
              <a:t> de </a:t>
            </a:r>
            <a:r>
              <a:rPr lang="en-US" dirty="0" err="1"/>
              <a:t>treinamento</a:t>
            </a:r>
            <a:r>
              <a:rPr lang="en-US" dirty="0"/>
              <a:t> do </a:t>
            </a:r>
            <a:r>
              <a:rPr lang="en-US" dirty="0" err="1"/>
              <a:t>usuário</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283568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r>
              <a:rPr lang="pt-BR" sz="2800" dirty="0"/>
              <a:t>Vincular à um novo programa de treinamento </a:t>
            </a:r>
            <a:endParaRPr lang="pt-BR" dirty="0"/>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71" y="1737360"/>
            <a:ext cx="9235439" cy="4702629"/>
          </a:xfrm>
          <a:prstGeom prst="rect">
            <a:avLst/>
          </a:prstGeom>
        </p:spPr>
      </p:pic>
    </p:spTree>
    <p:extLst>
      <p:ext uri="{BB962C8B-B14F-4D97-AF65-F5344CB8AC3E}">
        <p14:creationId xmlns:p14="http://schemas.microsoft.com/office/powerpoint/2010/main" val="30608643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Vincular à um novo programa de treinamento MOD05</a:t>
            </a:r>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
        <p:nvSpPr>
          <p:cNvPr id="7" name="Retângulo 6"/>
          <p:cNvSpPr/>
          <p:nvPr/>
        </p:nvSpPr>
        <p:spPr>
          <a:xfrm>
            <a:off x="1421475" y="2123273"/>
            <a:ext cx="6096000" cy="923330"/>
          </a:xfrm>
          <a:prstGeom prst="rect">
            <a:avLst/>
          </a:prstGeom>
        </p:spPr>
        <p:txBody>
          <a:bodyPr>
            <a:spAutoFit/>
          </a:bodyPr>
          <a:lstStyle/>
          <a:p>
            <a:r>
              <a:rPr lang="pt-BR" dirty="0"/>
              <a:t>Totais de Casos de Teste: 05</a:t>
            </a:r>
          </a:p>
          <a:p>
            <a:r>
              <a:rPr lang="pt-BR" dirty="0"/>
              <a:t>Sucessos: </a:t>
            </a:r>
          </a:p>
          <a:p>
            <a:r>
              <a:rPr lang="pt-BR" dirty="0"/>
              <a:t>Falhas: </a:t>
            </a:r>
          </a:p>
        </p:txBody>
      </p:sp>
    </p:spTree>
    <p:extLst>
      <p:ext uri="{BB962C8B-B14F-4D97-AF65-F5344CB8AC3E}">
        <p14:creationId xmlns:p14="http://schemas.microsoft.com/office/powerpoint/2010/main" val="32324474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MODXX</a:t>
            </a:r>
          </a:p>
        </p:txBody>
      </p:sp>
      <p:graphicFrame>
        <p:nvGraphicFramePr>
          <p:cNvPr id="5" name="Tabela 4"/>
          <p:cNvGraphicFramePr>
            <a:graphicFrameLocks noGrp="1"/>
          </p:cNvGraphicFramePr>
          <p:nvPr>
            <p:extLst/>
          </p:nvPr>
        </p:nvGraphicFramePr>
        <p:xfrm>
          <a:off x="1973811" y="2199332"/>
          <a:ext cx="8127999" cy="2467310"/>
        </p:xfrm>
        <a:graphic>
          <a:graphicData uri="http://schemas.openxmlformats.org/drawingml/2006/table">
            <a:tbl>
              <a:tblPr firstRow="1" bandRow="1">
                <a:tableStyleId>{21E4AEA4-8DFA-4A89-87EB-49C32662AFE0}</a:tableStyleId>
              </a:tblPr>
              <a:tblGrid>
                <a:gridCol w="2833320">
                  <a:extLst>
                    <a:ext uri="{9D8B030D-6E8A-4147-A177-3AD203B41FA5}">
                      <a16:colId xmlns:a16="http://schemas.microsoft.com/office/drawing/2014/main" val="2988479576"/>
                    </a:ext>
                  </a:extLst>
                </a:gridCol>
                <a:gridCol w="2585346">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3475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2668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Visualizar histórico de ficha de treinamento</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a:r>
                        <a:rPr lang="pt-BR" sz="1400" dirty="0"/>
                        <a:t>100%</a:t>
                      </a:r>
                    </a:p>
                  </a:txBody>
                  <a:tcPr/>
                </a:tc>
                <a:tc>
                  <a:txBody>
                    <a:bodyPr/>
                    <a:lstStyle/>
                    <a:p>
                      <a:pPr algn="ctr"/>
                      <a:r>
                        <a:rPr lang="pt-BR" sz="1400" dirty="0"/>
                        <a:t>2/3 (66,6%)</a:t>
                      </a:r>
                    </a:p>
                  </a:txBody>
                  <a:tcPr/>
                </a:tc>
                <a:extLst>
                  <a:ext uri="{0D108BD9-81ED-4DB2-BD59-A6C34878D82A}">
                    <a16:rowId xmlns:a16="http://schemas.microsoft.com/office/drawing/2014/main" val="4151336983"/>
                  </a:ext>
                </a:extLst>
              </a:tr>
              <a:tr h="33963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 Visualizar histórico de programa de treinamentos vinculados</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txBody>
                  <a:tcPr/>
                </a:tc>
                <a:tc>
                  <a:txBody>
                    <a:bodyPr/>
                    <a:lstStyle/>
                    <a:p>
                      <a:pPr algn="ctr"/>
                      <a:endParaRPr lang="pt-BR" sz="1400" dirty="0"/>
                    </a:p>
                  </a:txBody>
                  <a:tcPr/>
                </a:tc>
                <a:extLst>
                  <a:ext uri="{0D108BD9-81ED-4DB2-BD59-A6C34878D82A}">
                    <a16:rowId xmlns:a16="http://schemas.microsoft.com/office/drawing/2014/main" val="3737670587"/>
                  </a:ext>
                </a:extLst>
              </a:tr>
              <a:tr h="56907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 Visualizar programas prontos</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algn="ctr"/>
                      <a:endParaRPr lang="pt-BR" sz="1400" dirty="0"/>
                    </a:p>
                  </a:txBody>
                  <a:tcPr/>
                </a:tc>
                <a:extLst>
                  <a:ext uri="{0D108BD9-81ED-4DB2-BD59-A6C34878D82A}">
                    <a16:rowId xmlns:a16="http://schemas.microsoft.com/office/drawing/2014/main" val="861485657"/>
                  </a:ext>
                </a:extLst>
              </a:tr>
              <a:tr h="56907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000000"/>
                          </a:solidFill>
                          <a:effectLst/>
                          <a:uLnTx/>
                          <a:uFillTx/>
                          <a:latin typeface="+mn-lt"/>
                          <a:ea typeface="+mn-ea"/>
                          <a:cs typeface="+mn-cs"/>
                        </a:rPr>
                        <a:t>Vincular à um novo programa de treinamento</a:t>
                      </a:r>
                      <a:endParaRPr kumimoji="0" lang="pt-BR" sz="16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algn="ctr"/>
                      <a:endParaRPr lang="pt-BR" sz="1400" dirty="0"/>
                    </a:p>
                  </a:txBody>
                  <a:tcPr/>
                </a:tc>
                <a:extLst>
                  <a:ext uri="{0D108BD9-81ED-4DB2-BD59-A6C34878D82A}">
                    <a16:rowId xmlns:a16="http://schemas.microsoft.com/office/drawing/2014/main" val="3773573166"/>
                  </a:ext>
                </a:extLst>
              </a:tr>
            </a:tbl>
          </a:graphicData>
        </a:graphic>
      </p:graphicFrame>
    </p:spTree>
    <p:extLst>
      <p:ext uri="{BB962C8B-B14F-4D97-AF65-F5344CB8AC3E}">
        <p14:creationId xmlns:p14="http://schemas.microsoft.com/office/powerpoint/2010/main" val="10588424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Ana Carolina Borges Flora </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Integração do Banco de Dados, criação de </a:t>
            </a:r>
            <a:r>
              <a:rPr lang="pt-BR" dirty="0" err="1"/>
              <a:t>DAO’s</a:t>
            </a:r>
            <a:r>
              <a:rPr lang="pt-BR" dirty="0"/>
              <a:t> e </a:t>
            </a:r>
            <a:r>
              <a:rPr lang="pt-BR" dirty="0" err="1"/>
              <a:t>Inserts</a:t>
            </a:r>
            <a:r>
              <a:rPr lang="pt-BR" dirty="0"/>
              <a:t>.	</a:t>
            </a:r>
          </a:p>
          <a:p>
            <a:pPr lvl="1">
              <a:buFont typeface="Arial" panose="020B0604020202020204" pitchFamily="34" charset="0"/>
              <a:buChar char="•"/>
            </a:pPr>
            <a:r>
              <a:rPr lang="pt-BR" dirty="0"/>
              <a:t>Principais dificuldades: Conseguir fazer a integração e os </a:t>
            </a:r>
            <a:r>
              <a:rPr lang="pt-BR" dirty="0" err="1"/>
              <a:t>inserts</a:t>
            </a:r>
            <a:r>
              <a:rPr lang="pt-BR" dirty="0"/>
              <a:t>, porque meu módulo dependia de outros módulos que possuíam erros nos </a:t>
            </a:r>
            <a:r>
              <a:rPr lang="pt-BR" dirty="0" err="1"/>
              <a:t>inserts</a:t>
            </a:r>
            <a:r>
              <a:rPr lang="pt-BR" dirty="0"/>
              <a:t> e precisavam ajustar para eu poder fazer os meus.</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775135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Bruna Gadelha Barros</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Integração do dicionário de dados e caso de testes</a:t>
            </a:r>
          </a:p>
          <a:p>
            <a:pPr lvl="1">
              <a:buFont typeface="Arial" panose="020B0604020202020204" pitchFamily="34" charset="0"/>
              <a:buChar char="•"/>
            </a:pPr>
            <a:r>
              <a:rPr lang="pt-BR" dirty="0"/>
              <a:t>Principais dificuldades: Nenhuma.</a:t>
            </a:r>
          </a:p>
          <a:p>
            <a:pPr lvl="1">
              <a:buFont typeface="Arial" panose="020B0604020202020204" pitchFamily="34" charset="0"/>
              <a:buChar char="•"/>
            </a:pPr>
            <a:r>
              <a:rPr lang="pt-BR" dirty="0"/>
              <a:t>Sugestões: Sem sugestões.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6268555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Demétrius Alves Cabral Filho</a:t>
            </a:r>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orçamento geral do projeto, página resultados dos treinamentos, </a:t>
            </a:r>
            <a:r>
              <a:rPr lang="pt-BR" dirty="0" err="1"/>
              <a:t>inserts</a:t>
            </a:r>
            <a:r>
              <a:rPr lang="pt-BR" dirty="0"/>
              <a:t> no banco de dados para testes dos desenvolvedores, testes banco de dados, casos de teste.	</a:t>
            </a:r>
          </a:p>
          <a:p>
            <a:pPr lvl="1">
              <a:buFont typeface="Arial" panose="020B0604020202020204" pitchFamily="34" charset="0"/>
              <a:buChar char="•"/>
            </a:pPr>
            <a:r>
              <a:rPr lang="pt-BR" dirty="0"/>
              <a:t>Principais dificuldades: distribuição das atividades devido à organograma falho (necessidade de aguardar atividades realizadas por outros cargos para poder realizar atividades referentes ao meu cargo, resultando em tempo ocioso, vulgo tempo desperdiçado). </a:t>
            </a:r>
          </a:p>
          <a:p>
            <a:pPr lvl="1">
              <a:buFont typeface="Arial" panose="020B0604020202020204" pitchFamily="34" charset="0"/>
              <a:buChar char="•"/>
            </a:pPr>
            <a:r>
              <a:rPr lang="pt-BR" dirty="0"/>
              <a:t>Sugestões: mudar o PPC.</a:t>
            </a:r>
          </a:p>
        </p:txBody>
      </p:sp>
    </p:spTree>
    <p:extLst>
      <p:ext uri="{BB962C8B-B14F-4D97-AF65-F5344CB8AC3E}">
        <p14:creationId xmlns:p14="http://schemas.microsoft.com/office/powerpoint/2010/main" val="19276812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Isabela Martins de Paula</a:t>
            </a:r>
          </a:p>
          <a:p>
            <a:pPr lvl="1">
              <a:buFont typeface="Arial" panose="020B0604020202020204" pitchFamily="34" charset="0"/>
              <a:buChar char="•"/>
            </a:pPr>
            <a:r>
              <a:rPr lang="pt-BR" dirty="0"/>
              <a:t>Papel Exercido: Desenvolvedora </a:t>
            </a:r>
          </a:p>
          <a:p>
            <a:pPr lvl="1">
              <a:buFont typeface="Arial" panose="020B0604020202020204" pitchFamily="34" charset="0"/>
              <a:buChar char="•"/>
            </a:pPr>
            <a:r>
              <a:rPr lang="pt-BR" dirty="0"/>
              <a:t>Atividades que trabalhou no Bimestre: Término dos casos de teste, desenvolvimento das iterações, relatório técnico.	</a:t>
            </a:r>
          </a:p>
          <a:p>
            <a:pPr lvl="1">
              <a:buFont typeface="Arial" panose="020B0604020202020204" pitchFamily="34" charset="0"/>
              <a:buChar char="•"/>
            </a:pPr>
            <a:r>
              <a:rPr lang="pt-BR" dirty="0"/>
              <a:t>Principais dificuldades: desenvolver de maneira geral, principalmente </a:t>
            </a:r>
            <a:r>
              <a:rPr lang="pt-BR" dirty="0" err="1"/>
              <a:t>php</a:t>
            </a:r>
            <a:r>
              <a:rPr lang="pt-BR" dirty="0"/>
              <a:t> e entender o que era pedido e como programar isso. </a:t>
            </a:r>
          </a:p>
          <a:p>
            <a:pPr lvl="1">
              <a:buFont typeface="Arial" panose="020B0604020202020204" pitchFamily="34" charset="0"/>
              <a:buChar char="•"/>
            </a:pPr>
            <a:r>
              <a:rPr lang="pt-BR" dirty="0"/>
              <a:t>Sugestões: Sem sugestões.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65881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Funcionalidade – Cadastro de usuários </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1115" y="1846264"/>
            <a:ext cx="8570729" cy="4249579"/>
          </a:xfrm>
        </p:spPr>
      </p:pic>
    </p:spTree>
    <p:extLst>
      <p:ext uri="{BB962C8B-B14F-4D97-AF65-F5344CB8AC3E}">
        <p14:creationId xmlns:p14="http://schemas.microsoft.com/office/powerpoint/2010/main" val="8473133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Natainá Novaes Silva Barbosa </a:t>
            </a:r>
          </a:p>
          <a:p>
            <a:pPr lvl="1">
              <a:buFont typeface="Arial" panose="020B0604020202020204" pitchFamily="34" charset="0"/>
              <a:buChar char="•"/>
            </a:pPr>
            <a:r>
              <a:rPr lang="pt-BR" dirty="0"/>
              <a:t>Papel Exercido: Desenvolvedora </a:t>
            </a:r>
          </a:p>
          <a:p>
            <a:pPr lvl="1">
              <a:buFont typeface="Arial" panose="020B0604020202020204" pitchFamily="34" charset="0"/>
              <a:buChar char="•"/>
            </a:pPr>
            <a:r>
              <a:rPr lang="pt-BR" dirty="0"/>
              <a:t>Atividades que trabalhou no Bimestre: Iterações do módulo 05 e Relatório Técnico (TFC)</a:t>
            </a:r>
          </a:p>
          <a:p>
            <a:pPr lvl="1">
              <a:buFont typeface="Arial" panose="020B0604020202020204" pitchFamily="34" charset="0"/>
              <a:buChar char="•"/>
            </a:pPr>
            <a:r>
              <a:rPr lang="pt-BR" dirty="0"/>
              <a:t>Principais dificuldades: Entender </a:t>
            </a:r>
            <a:r>
              <a:rPr lang="pt-BR" dirty="0" err="1"/>
              <a:t>php</a:t>
            </a:r>
            <a:r>
              <a:rPr lang="pt-BR" dirty="0"/>
              <a:t> e como funcionava o MVC. </a:t>
            </a:r>
          </a:p>
          <a:p>
            <a:pPr lvl="1">
              <a:buFont typeface="Arial" panose="020B0604020202020204" pitchFamily="34" charset="0"/>
              <a:buChar char="•"/>
            </a:pPr>
            <a:r>
              <a:rPr lang="pt-BR"/>
              <a:t>Sugestões:</a:t>
            </a:r>
            <a:endParaRPr lang="pt-BR" dirty="0"/>
          </a:p>
        </p:txBody>
      </p:sp>
    </p:spTree>
    <p:extLst>
      <p:ext uri="{BB962C8B-B14F-4D97-AF65-F5344CB8AC3E}">
        <p14:creationId xmlns:p14="http://schemas.microsoft.com/office/powerpoint/2010/main" val="30853253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Sérgio </a:t>
            </a:r>
            <a:r>
              <a:rPr lang="pt-BR" dirty="0" err="1"/>
              <a:t>Luis</a:t>
            </a:r>
            <a:r>
              <a:rPr lang="pt-BR" dirty="0"/>
              <a:t> Barbosa Felipeti</a:t>
            </a:r>
          </a:p>
          <a:p>
            <a:pPr lvl="1">
              <a:buFont typeface="Arial" panose="020B0604020202020204" pitchFamily="34" charset="0"/>
              <a:buChar char="•"/>
            </a:pPr>
            <a:r>
              <a:rPr lang="pt-BR" dirty="0"/>
              <a:t>Papel Exercido: Desenvolvedor </a:t>
            </a:r>
          </a:p>
          <a:p>
            <a:pPr lvl="1">
              <a:buFont typeface="Arial" panose="020B0604020202020204" pitchFamily="34" charset="0"/>
              <a:buChar char="•"/>
            </a:pPr>
            <a:r>
              <a:rPr lang="pt-BR" dirty="0"/>
              <a:t>Atividades que trabalhou no Bimestre: Desenvolvimento do histórico de fichas de treinamento, do histórico de programas de treinamento vinculados, visualização dos programas de treinamento, vincular/desvincular programas de treinamento, visualização da ficha de treinamento, criação de </a:t>
            </a:r>
            <a:r>
              <a:rPr lang="pt-BR" dirty="0" err="1"/>
              <a:t>DAOs</a:t>
            </a:r>
            <a:r>
              <a:rPr lang="pt-BR" dirty="0"/>
              <a:t> e criação de classes	</a:t>
            </a:r>
          </a:p>
          <a:p>
            <a:pPr lvl="1">
              <a:buFont typeface="Arial" panose="020B0604020202020204" pitchFamily="34" charset="0"/>
              <a:buChar char="•"/>
            </a:pPr>
            <a:r>
              <a:rPr lang="pt-BR" dirty="0"/>
              <a:t>Principais dificuldades: Divisão de tarefas e comunicação</a:t>
            </a:r>
          </a:p>
          <a:p>
            <a:pPr lvl="1">
              <a:buFont typeface="Arial" panose="020B0604020202020204" pitchFamily="34" charset="0"/>
              <a:buChar char="•"/>
            </a:pPr>
            <a:r>
              <a:rPr lang="pt-BR" dirty="0"/>
              <a:t>Sugestões: Não tenho</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8870321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Colocar em tabela, seguindo o modelo.</a:t>
            </a:r>
          </a:p>
          <a:p>
            <a:pPr algn="ctr"/>
            <a:endParaRPr lang="pt-BR" dirty="0"/>
          </a:p>
        </p:txBody>
      </p:sp>
      <p:graphicFrame>
        <p:nvGraphicFramePr>
          <p:cNvPr id="10" name="Tabela 9"/>
          <p:cNvGraphicFramePr>
            <a:graphicFrameLocks noGrp="1"/>
          </p:cNvGraphicFramePr>
          <p:nvPr>
            <p:extLst/>
          </p:nvPr>
        </p:nvGraphicFramePr>
        <p:xfrm>
          <a:off x="1248226" y="2351314"/>
          <a:ext cx="9502504" cy="2611363"/>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617019760"/>
                    </a:ext>
                  </a:extLst>
                </a:gridCol>
                <a:gridCol w="4751252">
                  <a:extLst>
                    <a:ext uri="{9D8B030D-6E8A-4147-A177-3AD203B41FA5}">
                      <a16:colId xmlns:a16="http://schemas.microsoft.com/office/drawing/2014/main" val="500514835"/>
                    </a:ext>
                  </a:extLst>
                </a:gridCol>
              </a:tblGrid>
              <a:tr h="348930">
                <a:tc>
                  <a:txBody>
                    <a:bodyPr/>
                    <a:lstStyle/>
                    <a:p>
                      <a:pPr algn="ctr"/>
                      <a:r>
                        <a:rPr lang="pt-BR" dirty="0"/>
                        <a:t>Integrantes</a:t>
                      </a:r>
                    </a:p>
                  </a:txBody>
                  <a:tcPr/>
                </a:tc>
                <a:tc>
                  <a:txBody>
                    <a:bodyPr/>
                    <a:lstStyle/>
                    <a:p>
                      <a:pPr algn="ctr"/>
                      <a:r>
                        <a:rPr lang="pt-BR" dirty="0"/>
                        <a:t>Notas</a:t>
                      </a:r>
                    </a:p>
                  </a:txBody>
                  <a:tcPr/>
                </a:tc>
                <a:extLst>
                  <a:ext uri="{0D108BD9-81ED-4DB2-BD59-A6C34878D82A}">
                    <a16:rowId xmlns:a16="http://schemas.microsoft.com/office/drawing/2014/main" val="2539010805"/>
                  </a:ext>
                </a:extLst>
              </a:tr>
              <a:tr h="370840">
                <a:tc>
                  <a:txBody>
                    <a:bodyPr/>
                    <a:lstStyle/>
                    <a:p>
                      <a:pPr algn="ctr"/>
                      <a:r>
                        <a:rPr lang="pt-BR" dirty="0"/>
                        <a:t>Ana Carolina Borges</a:t>
                      </a:r>
                      <a:r>
                        <a:rPr lang="pt-BR" baseline="0" dirty="0"/>
                        <a:t> Flora</a:t>
                      </a:r>
                      <a:endParaRPr lang="pt-BR" dirty="0"/>
                    </a:p>
                  </a:txBody>
                  <a:tcPr/>
                </a:tc>
                <a:tc>
                  <a:txBody>
                    <a:bodyPr/>
                    <a:lstStyle/>
                    <a:p>
                      <a:pPr algn="ctr"/>
                      <a:r>
                        <a:rPr lang="pt-BR" dirty="0"/>
                        <a:t>9,6</a:t>
                      </a:r>
                    </a:p>
                  </a:txBody>
                  <a:tcPr/>
                </a:tc>
                <a:extLst>
                  <a:ext uri="{0D108BD9-81ED-4DB2-BD59-A6C34878D82A}">
                    <a16:rowId xmlns:a16="http://schemas.microsoft.com/office/drawing/2014/main" val="2561371760"/>
                  </a:ext>
                </a:extLst>
              </a:tr>
              <a:tr h="370840">
                <a:tc>
                  <a:txBody>
                    <a:bodyPr/>
                    <a:lstStyle/>
                    <a:p>
                      <a:pPr algn="ctr"/>
                      <a:r>
                        <a:rPr lang="pt-BR" dirty="0"/>
                        <a:t>Bruna</a:t>
                      </a:r>
                      <a:r>
                        <a:rPr lang="pt-BR" baseline="0" dirty="0"/>
                        <a:t> Gadelha Barros</a:t>
                      </a:r>
                      <a:endParaRPr lang="pt-BR" dirty="0"/>
                    </a:p>
                  </a:txBody>
                  <a:tcPr/>
                </a:tc>
                <a:tc>
                  <a:txBody>
                    <a:bodyPr/>
                    <a:lstStyle/>
                    <a:p>
                      <a:pPr algn="ctr"/>
                      <a:r>
                        <a:rPr lang="pt-BR" dirty="0"/>
                        <a:t>9,1</a:t>
                      </a:r>
                    </a:p>
                  </a:txBody>
                  <a:tcPr/>
                </a:tc>
                <a:extLst>
                  <a:ext uri="{0D108BD9-81ED-4DB2-BD59-A6C34878D82A}">
                    <a16:rowId xmlns:a16="http://schemas.microsoft.com/office/drawing/2014/main" val="326628736"/>
                  </a:ext>
                </a:extLst>
              </a:tr>
              <a:tr h="370840">
                <a:tc>
                  <a:txBody>
                    <a:bodyPr/>
                    <a:lstStyle/>
                    <a:p>
                      <a:pPr algn="ctr"/>
                      <a:r>
                        <a:rPr lang="pt-BR" dirty="0"/>
                        <a:t>Demétrius</a:t>
                      </a:r>
                      <a:r>
                        <a:rPr lang="pt-BR" baseline="0" dirty="0"/>
                        <a:t> Alves Cabral Filho</a:t>
                      </a:r>
                      <a:endParaRPr lang="pt-BR" dirty="0"/>
                    </a:p>
                  </a:txBody>
                  <a:tcPr/>
                </a:tc>
                <a:tc>
                  <a:txBody>
                    <a:bodyPr/>
                    <a:lstStyle/>
                    <a:p>
                      <a:pPr algn="ctr"/>
                      <a:r>
                        <a:rPr lang="pt-BR" dirty="0"/>
                        <a:t>7</a:t>
                      </a:r>
                    </a:p>
                  </a:txBody>
                  <a:tcPr/>
                </a:tc>
                <a:extLst>
                  <a:ext uri="{0D108BD9-81ED-4DB2-BD59-A6C34878D82A}">
                    <a16:rowId xmlns:a16="http://schemas.microsoft.com/office/drawing/2014/main" val="2295467477"/>
                  </a:ext>
                </a:extLst>
              </a:tr>
              <a:tr h="370840">
                <a:tc>
                  <a:txBody>
                    <a:bodyPr/>
                    <a:lstStyle/>
                    <a:p>
                      <a:pPr algn="ctr"/>
                      <a:r>
                        <a:rPr lang="pt-BR" dirty="0"/>
                        <a:t>Isabela</a:t>
                      </a:r>
                      <a:r>
                        <a:rPr lang="pt-BR" baseline="0" dirty="0"/>
                        <a:t> Martins de Paula</a:t>
                      </a:r>
                      <a:endParaRPr lang="pt-BR" dirty="0"/>
                    </a:p>
                  </a:txBody>
                  <a:tcPr/>
                </a:tc>
                <a:tc>
                  <a:txBody>
                    <a:bodyPr/>
                    <a:lstStyle/>
                    <a:p>
                      <a:pPr algn="ctr"/>
                      <a:r>
                        <a:rPr lang="pt-BR" dirty="0"/>
                        <a:t>9</a:t>
                      </a:r>
                    </a:p>
                  </a:txBody>
                  <a:tcPr/>
                </a:tc>
                <a:extLst>
                  <a:ext uri="{0D108BD9-81ED-4DB2-BD59-A6C34878D82A}">
                    <a16:rowId xmlns:a16="http://schemas.microsoft.com/office/drawing/2014/main" val="1828594440"/>
                  </a:ext>
                </a:extLst>
              </a:tr>
              <a:tr h="391403">
                <a:tc>
                  <a:txBody>
                    <a:bodyPr/>
                    <a:lstStyle/>
                    <a:p>
                      <a:pPr algn="ctr"/>
                      <a:r>
                        <a:rPr lang="pt-BR" dirty="0"/>
                        <a:t>Natainá</a:t>
                      </a:r>
                      <a:r>
                        <a:rPr lang="pt-BR" baseline="0" dirty="0"/>
                        <a:t> Novaes Silva Barbosa </a:t>
                      </a:r>
                      <a:endParaRPr lang="pt-BR" dirty="0"/>
                    </a:p>
                  </a:txBody>
                  <a:tcPr/>
                </a:tc>
                <a:tc>
                  <a:txBody>
                    <a:bodyPr/>
                    <a:lstStyle/>
                    <a:p>
                      <a:pPr algn="ctr"/>
                      <a:r>
                        <a:rPr lang="pt-BR" dirty="0"/>
                        <a:t>10</a:t>
                      </a:r>
                    </a:p>
                  </a:txBody>
                  <a:tcPr/>
                </a:tc>
                <a:extLst>
                  <a:ext uri="{0D108BD9-81ED-4DB2-BD59-A6C34878D82A}">
                    <a16:rowId xmlns:a16="http://schemas.microsoft.com/office/drawing/2014/main" val="896478534"/>
                  </a:ext>
                </a:extLst>
              </a:tr>
              <a:tr h="370840">
                <a:tc>
                  <a:txBody>
                    <a:bodyPr/>
                    <a:lstStyle/>
                    <a:p>
                      <a:pPr algn="ctr"/>
                      <a:r>
                        <a:rPr lang="pt-BR" dirty="0"/>
                        <a:t>Sergio Luís Barbosa Felipeti</a:t>
                      </a:r>
                    </a:p>
                  </a:txBody>
                  <a:tcPr/>
                </a:tc>
                <a:tc>
                  <a:txBody>
                    <a:bodyPr/>
                    <a:lstStyle/>
                    <a:p>
                      <a:pPr algn="ctr"/>
                      <a:r>
                        <a:rPr lang="pt-BR" dirty="0"/>
                        <a:t>10</a:t>
                      </a:r>
                    </a:p>
                  </a:txBody>
                  <a:tcPr/>
                </a:tc>
                <a:extLst>
                  <a:ext uri="{0D108BD9-81ED-4DB2-BD59-A6C34878D82A}">
                    <a16:rowId xmlns:a16="http://schemas.microsoft.com/office/drawing/2014/main" val="3301542447"/>
                  </a:ext>
                </a:extLst>
              </a:tr>
            </a:tbl>
          </a:graphicData>
        </a:graphic>
      </p:graphicFrame>
      <p:graphicFrame>
        <p:nvGraphicFramePr>
          <p:cNvPr id="11" name="Tabela 10"/>
          <p:cNvGraphicFramePr>
            <a:graphicFrameLocks noGrp="1"/>
          </p:cNvGraphicFramePr>
          <p:nvPr>
            <p:extLst/>
          </p:nvPr>
        </p:nvGraphicFramePr>
        <p:xfrm>
          <a:off x="1248226" y="5282837"/>
          <a:ext cx="9502504" cy="370840"/>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541826003"/>
                    </a:ext>
                  </a:extLst>
                </a:gridCol>
                <a:gridCol w="4751252">
                  <a:extLst>
                    <a:ext uri="{9D8B030D-6E8A-4147-A177-3AD203B41FA5}">
                      <a16:colId xmlns:a16="http://schemas.microsoft.com/office/drawing/2014/main" val="1719050783"/>
                    </a:ext>
                  </a:extLst>
                </a:gridCol>
              </a:tblGrid>
              <a:tr h="370840">
                <a:tc>
                  <a:txBody>
                    <a:bodyPr/>
                    <a:lstStyle/>
                    <a:p>
                      <a:r>
                        <a:rPr lang="pt-BR" dirty="0"/>
                        <a:t>Nota do grupo </a:t>
                      </a:r>
                    </a:p>
                  </a:txBody>
                  <a:tcPr/>
                </a:tc>
                <a:tc>
                  <a:txBody>
                    <a:bodyPr/>
                    <a:lstStyle/>
                    <a:p>
                      <a:pPr algn="ctr"/>
                      <a:r>
                        <a:rPr lang="pt-BR" dirty="0"/>
                        <a:t>8,5</a:t>
                      </a:r>
                    </a:p>
                  </a:txBody>
                  <a:tcPr/>
                </a:tc>
                <a:extLst>
                  <a:ext uri="{0D108BD9-81ED-4DB2-BD59-A6C34878D82A}">
                    <a16:rowId xmlns:a16="http://schemas.microsoft.com/office/drawing/2014/main" val="3850770135"/>
                  </a:ext>
                </a:extLst>
              </a:tr>
            </a:tbl>
          </a:graphicData>
        </a:graphic>
      </p:graphicFrame>
    </p:spTree>
    <p:extLst>
      <p:ext uri="{BB962C8B-B14F-4D97-AF65-F5344CB8AC3E}">
        <p14:creationId xmlns:p14="http://schemas.microsoft.com/office/powerpoint/2010/main" val="9248642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06</a:t>
            </a:r>
            <a:endParaRPr lang="pt-BR" dirty="0">
              <a:solidFill>
                <a:srgbClr val="FF0000"/>
              </a:solidFill>
            </a:endParaRPr>
          </a:p>
        </p:txBody>
      </p:sp>
    </p:spTree>
    <p:extLst>
      <p:ext uri="{BB962C8B-B14F-4D97-AF65-F5344CB8AC3E}">
        <p14:creationId xmlns:p14="http://schemas.microsoft.com/office/powerpoint/2010/main" val="42506227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graphicFrame>
        <p:nvGraphicFramePr>
          <p:cNvPr id="4" name="Tabela 3"/>
          <p:cNvGraphicFramePr>
            <a:graphicFrameLocks noGrp="1"/>
          </p:cNvGraphicFramePr>
          <p:nvPr>
            <p:extLst/>
          </p:nvPr>
        </p:nvGraphicFramePr>
        <p:xfrm>
          <a:off x="1787238" y="2502650"/>
          <a:ext cx="8445730" cy="3446764"/>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Listar Programa de Treinamentos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Inserir Programa de Treinamentos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Atualizar Programa de Treinamentos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Programa de Treinamentos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b="0" i="0" u="none" strike="noStrike" dirty="0">
                          <a:solidFill>
                            <a:srgbClr val="000000"/>
                          </a:solidFill>
                          <a:effectLst/>
                          <a:latin typeface="+mn-lt"/>
                        </a:rPr>
                        <a:t>José Rafael (Analista), Thales (Desenvolvedor) e Giovanna (DBA)</a:t>
                      </a: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263958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graphicFrame>
        <p:nvGraphicFramePr>
          <p:cNvPr id="4" name="Tabela 3"/>
          <p:cNvGraphicFramePr>
            <a:graphicFrameLocks noGrp="1"/>
          </p:cNvGraphicFramePr>
          <p:nvPr>
            <p:extLst/>
          </p:nvPr>
        </p:nvGraphicFramePr>
        <p:xfrm>
          <a:off x="1787238" y="2502650"/>
          <a:ext cx="8445730" cy="3446764"/>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Listar Exercícios Físicos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Isabela (DBA), Bruno (Desenvolvedor) e Larissa (Desenvolvedor)</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Inserir Exercícios Físicos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Isabela (DBA), Bruno (Desenvolvedor) e Larissa (Desenvolvedor)</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Atualizar Exercícios Físicos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b="0" i="0" u="none" strike="noStrike" dirty="0">
                          <a:solidFill>
                            <a:srgbClr val="000000"/>
                          </a:solidFill>
                          <a:effectLst/>
                          <a:latin typeface="+mn-lt"/>
                        </a:rPr>
                        <a:t>Isabela (DBA), Bruno (Desenvolvedor) e Larissa (Desenvolvedor)</a:t>
                      </a:r>
                    </a:p>
                  </a:txBody>
                  <a:tcPr marL="9525" marR="9525" marT="9525" marB="0" anchor="ctr"/>
                </a:tc>
                <a:extLst>
                  <a:ext uri="{0D108BD9-81ED-4DB2-BD59-A6C34878D82A}">
                    <a16:rowId xmlns:a16="http://schemas.microsoft.com/office/drawing/2014/main" val="1870963378"/>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Exercícios Físicos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b="0" i="0" u="none" strike="noStrike" dirty="0">
                          <a:solidFill>
                            <a:srgbClr val="000000"/>
                          </a:solidFill>
                          <a:effectLst/>
                          <a:latin typeface="+mn-lt"/>
                        </a:rPr>
                        <a:t>Isabela (DBA), Bruno (Desenvolvedor) e Larissa (Desenvolvedor)</a:t>
                      </a: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973079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787238" y="2502650"/>
          <a:ext cx="8445730" cy="2859226"/>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18/09/2018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Visualizar Guia de Exercícios Físicos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Visualizar Guia de Suplementação</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Listar Unidades de Medidas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José Rafael (Analista), Thales (Desenvolvedor) e Giovanna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1970347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787238" y="2502650"/>
          <a:ext cx="8445730" cy="2859226"/>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18/09/2018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Inserir Unidades de Medidas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Isabela (DBA), Bruno (Desenvolvedor) e Larissa (Desenvolvedor)</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Atualizar Unidades de Medidas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u="none" strike="noStrike" dirty="0">
                          <a:effectLst/>
                          <a:latin typeface="+mn-lt"/>
                        </a:rPr>
                        <a:t>Isabela (DBA), Bruno (Desenvolvedor) e Larissa (Desenvolvedor)</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Unidades de Medidas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algn="ctr" fontAlgn="ctr"/>
                      <a:r>
                        <a:rPr lang="pt-BR" sz="1200" b="0" i="0" u="none" strike="noStrike" dirty="0">
                          <a:solidFill>
                            <a:srgbClr val="000000"/>
                          </a:solidFill>
                          <a:effectLst/>
                          <a:latin typeface="+mn-lt"/>
                        </a:rPr>
                        <a:t>Isabela (DBA), Bruno (Desenvolvedor) e Larissa (Desenvolvedor)</a:t>
                      </a:r>
                    </a:p>
                  </a:txBody>
                  <a:tcPr marL="9525" marR="9525" marT="9525" marB="0" anchor="ctr"/>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19831370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fontScale="90000"/>
          </a:bodyPr>
          <a:lstStyle/>
          <a:p>
            <a:r>
              <a:rPr lang="pt-BR" dirty="0"/>
              <a:t>Caso de Uso – MOD06</a:t>
            </a:r>
            <a:br>
              <a:rPr lang="pt-BR" dirty="0"/>
            </a:br>
            <a:r>
              <a:rPr lang="pt-BR" sz="4400" dirty="0"/>
              <a:t>Atualizar Exercício do Programa de Treinamento.</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sz="2400" b="1" dirty="0"/>
              <a:t>Cenário Principal: </a:t>
            </a:r>
            <a:r>
              <a:rPr lang="pt-BR" sz="2400" dirty="0"/>
              <a:t>O Educador Físico ao clicar na opção atualizar um exercício do programa de treinamentos, poderá atualizar as informações contidas no exercício do programa de treinamentos que já estão preenchidas e cadastradas no banco de dados.</a:t>
            </a:r>
          </a:p>
          <a:p>
            <a:pPr>
              <a:buFont typeface="Arial" panose="020B0604020202020204" pitchFamily="34" charset="0"/>
              <a:buChar char="•"/>
            </a:pPr>
            <a:endParaRPr lang="pt-BR" sz="2400" dirty="0"/>
          </a:p>
          <a:p>
            <a:pPr>
              <a:buFont typeface="Arial" panose="020B0604020202020204" pitchFamily="34" charset="0"/>
              <a:buChar char="•"/>
            </a:pPr>
            <a:r>
              <a:rPr lang="pt-BR" sz="2400" dirty="0"/>
              <a:t> </a:t>
            </a:r>
            <a:r>
              <a:rPr lang="pt-BR" sz="2400" b="1" dirty="0"/>
              <a:t>Fluxo Alternativo #01: </a:t>
            </a:r>
            <a:r>
              <a:rPr lang="pt-BR" sz="2400" dirty="0"/>
              <a:t>Caso o Educador Físico deixe algum dos campos obrigatórios em branco, o sistema deve informar que os campos obrigatórios não foram preenchidos e impossibilita-lo de salvar até serem preenchidos.</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9747466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10058400" cy="4541038"/>
          </a:xfrm>
          <a:prstGeom prst="rect">
            <a:avLst/>
          </a:prstGeom>
        </p:spPr>
      </p:pic>
    </p:spTree>
    <p:extLst>
      <p:ext uri="{BB962C8B-B14F-4D97-AF65-F5344CB8AC3E}">
        <p14:creationId xmlns:p14="http://schemas.microsoft.com/office/powerpoint/2010/main" val="220689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Funcionalidade – Cadastro de Educadores físicos </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854" y="1813013"/>
            <a:ext cx="8451251" cy="4022725"/>
          </a:xfrm>
        </p:spPr>
      </p:pic>
    </p:spTree>
    <p:extLst>
      <p:ext uri="{BB962C8B-B14F-4D97-AF65-F5344CB8AC3E}">
        <p14:creationId xmlns:p14="http://schemas.microsoft.com/office/powerpoint/2010/main" val="19654809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fontScale="90000"/>
          </a:bodyPr>
          <a:lstStyle/>
          <a:p>
            <a:r>
              <a:rPr lang="pt-BR" dirty="0"/>
              <a:t>Casos de Teste – MOD06</a:t>
            </a:r>
            <a:br>
              <a:rPr lang="pt-BR" dirty="0"/>
            </a:br>
            <a:r>
              <a:rPr lang="pt-BR" sz="4400" dirty="0"/>
              <a:t>Atualizar Exercício do Programa de Treinamento.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704378"/>
            <a:ext cx="10058400" cy="1520921"/>
          </a:xfrm>
        </p:spPr>
        <p:txBody>
          <a:bodyPr>
            <a:normAutofit/>
          </a:bodyPr>
          <a:lstStyle/>
          <a:p>
            <a:pPr marL="0" indent="0">
              <a:buNone/>
            </a:pPr>
            <a:r>
              <a:rPr lang="pt-BR" dirty="0"/>
              <a:t>Totais de Casos de Teste: 3</a:t>
            </a:r>
          </a:p>
          <a:p>
            <a:pPr marL="0" indent="0">
              <a:buNone/>
            </a:pPr>
            <a:r>
              <a:rPr lang="pt-BR" dirty="0"/>
              <a:t>Sucessos: 3</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7681017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dirty="0"/>
              <a:t>Caso de Uso – MOD06</a:t>
            </a:r>
            <a:br>
              <a:rPr lang="pt-BR" dirty="0"/>
            </a:br>
            <a:r>
              <a:rPr lang="pt-BR" sz="4000" dirty="0"/>
              <a:t>Listar Programa de Treinamentos.</a:t>
            </a:r>
            <a:endParaRPr lang="pt-BR" sz="4400"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sz="2400" b="1" dirty="0"/>
              <a:t>Cenário Principal: </a:t>
            </a:r>
            <a:r>
              <a:rPr lang="pt-BR" sz="2400" dirty="0"/>
              <a:t>O usuário visualizará uma tela onde terá uma listagem de programa de treinamentos prontos e cadastrados no banco de dados. Quando selecionado na listagem um programa de treinamento o usuário será redirecionado para uma nova interface onde o Educador terá acesso a uma série de exercício físico, contendo opções de inserir, atualizar ou excluir o exercício físico. </a:t>
            </a:r>
          </a:p>
          <a:p>
            <a:pPr>
              <a:buFont typeface="Arial" panose="020B0604020202020204" pitchFamily="34" charset="0"/>
              <a:buChar char="•"/>
            </a:pPr>
            <a:r>
              <a:rPr lang="pt-BR" sz="2400" dirty="0"/>
              <a:t> </a:t>
            </a:r>
            <a:r>
              <a:rPr lang="pt-BR" sz="2400" b="1" dirty="0"/>
              <a:t>Fluxo Alternativo #01: </a:t>
            </a:r>
            <a:r>
              <a:rPr lang="pt-BR" sz="2400" dirty="0"/>
              <a:t>O Educador deseja atualizar as informações de um determinado exercício do programa de treinamento em que já está salvo no banco de dados.</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3194795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sz="2400" b="1" dirty="0"/>
              <a:t>Fluxo Alternativo #02: </a:t>
            </a:r>
            <a:r>
              <a:rPr lang="pt-BR" sz="2400" dirty="0"/>
              <a:t>O Educador deseja atualizar as informações de um determinado exercício do programa de treinamento em que já está salvo no banco de dados.</a:t>
            </a:r>
          </a:p>
          <a:p>
            <a:pPr>
              <a:buFont typeface="Arial" panose="020B0604020202020204" pitchFamily="34" charset="0"/>
              <a:buChar char="•"/>
            </a:pPr>
            <a:r>
              <a:rPr lang="pt-BR" sz="2400" dirty="0"/>
              <a:t> </a:t>
            </a:r>
            <a:r>
              <a:rPr lang="pt-BR" sz="2400" b="1" dirty="0"/>
              <a:t>Fluxo Alternativo #03: </a:t>
            </a:r>
            <a:r>
              <a:rPr lang="pt-BR" sz="2400" dirty="0"/>
              <a:t>O usuário deseja excluir um exercício físico de um programa de treinamento em que está cadastrado no banco de dados.</a:t>
            </a:r>
            <a:endParaRPr lang="pt-BR" dirty="0"/>
          </a:p>
        </p:txBody>
      </p:sp>
    </p:spTree>
    <p:extLst>
      <p:ext uri="{BB962C8B-B14F-4D97-AF65-F5344CB8AC3E}">
        <p14:creationId xmlns:p14="http://schemas.microsoft.com/office/powerpoint/2010/main" val="35426784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10058400" cy="4541038"/>
          </a:xfrm>
          <a:prstGeom prst="rect">
            <a:avLst/>
          </a:prstGeom>
        </p:spPr>
      </p:pic>
    </p:spTree>
    <p:extLst>
      <p:ext uri="{BB962C8B-B14F-4D97-AF65-F5344CB8AC3E}">
        <p14:creationId xmlns:p14="http://schemas.microsoft.com/office/powerpoint/2010/main" val="23353557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MOD06 </a:t>
            </a:r>
            <a:br>
              <a:rPr lang="pt-BR" dirty="0"/>
            </a:br>
            <a:r>
              <a:rPr lang="pt-BR" sz="4000" dirty="0"/>
              <a:t>Listar Programa de Treinamentos</a:t>
            </a:r>
            <a:endParaRPr lang="pt-BR" sz="8000"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726681"/>
            <a:ext cx="10058400" cy="1520921"/>
          </a:xfrm>
        </p:spPr>
        <p:txBody>
          <a:bodyPr>
            <a:normAutofit/>
          </a:bodyPr>
          <a:lstStyle/>
          <a:p>
            <a:pPr marL="0" indent="0">
              <a:buNone/>
            </a:pPr>
            <a:r>
              <a:rPr lang="pt-BR" dirty="0"/>
              <a:t>Totais de Casos de Teste: 5</a:t>
            </a:r>
          </a:p>
          <a:p>
            <a:pPr marL="0" indent="0">
              <a:buNone/>
            </a:pPr>
            <a:r>
              <a:rPr lang="pt-BR" dirty="0"/>
              <a:t>Sucessos: 5</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560024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MOD06</a:t>
            </a:r>
            <a:br>
              <a:rPr lang="pt-BR" dirty="0"/>
            </a:br>
            <a:r>
              <a:rPr lang="pt-BR" dirty="0"/>
              <a:t>Inserir Exercícios Físicos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Usuário do tipo Educador físico terá a opção de inserir exercícios físicos através do botão “Novo exercício”.  O exercício será inserido com sucesso.</a:t>
            </a:r>
          </a:p>
          <a:p>
            <a:pPr>
              <a:buFont typeface="Arial" panose="020B0604020202020204" pitchFamily="34" charset="0"/>
              <a:buChar char="•"/>
            </a:pPr>
            <a:r>
              <a:rPr lang="pt-BR" b="1" dirty="0"/>
              <a:t>Fluxo Alternativo #01: </a:t>
            </a:r>
            <a:r>
              <a:rPr lang="pt-BR" dirty="0"/>
              <a:t>O educador físico não conseguirá inserir um novo exercício se não preencher todos os campos obrigatórios do formulário, nesse caso, uma mensagem de spam aparecerá alertando-o do campo vazio.</a:t>
            </a:r>
            <a:endParaRPr lang="pt-BR" b="1" dirty="0"/>
          </a:p>
          <a:p>
            <a:pPr>
              <a:buFont typeface="Arial" panose="020B0604020202020204" pitchFamily="34" charset="0"/>
              <a:buChar char="•"/>
            </a:pPr>
            <a:r>
              <a:rPr lang="pt-BR" b="1" dirty="0"/>
              <a:t>Fluxo Alternativo #02: </a:t>
            </a:r>
            <a:r>
              <a:rPr lang="pt-BR" dirty="0"/>
              <a:t>O educador físico deseja inserir um novo exercício mas, se o nome do exercício que ele está tentando inserir já existir, não poderá ser inserido.</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9209582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10058400" cy="4178814"/>
          </a:xfrm>
          <a:prstGeom prst="rect">
            <a:avLst/>
          </a:prstGeom>
        </p:spPr>
      </p:pic>
    </p:spTree>
    <p:extLst>
      <p:ext uri="{BB962C8B-B14F-4D97-AF65-F5344CB8AC3E}">
        <p14:creationId xmlns:p14="http://schemas.microsoft.com/office/powerpoint/2010/main" val="1882829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MOD06 </a:t>
            </a:r>
            <a:br>
              <a:rPr lang="pt-BR" dirty="0"/>
            </a:br>
            <a:r>
              <a:rPr lang="pt-BR" sz="4000" dirty="0"/>
              <a:t>Inserir Exercícios Físicos</a:t>
            </a:r>
            <a:endParaRPr lang="pt-BR" sz="8000"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737360"/>
            <a:ext cx="10058400" cy="1520921"/>
          </a:xfrm>
        </p:spPr>
        <p:txBody>
          <a:bodyPr>
            <a:normAutofit/>
          </a:bodyPr>
          <a:lstStyle/>
          <a:p>
            <a:pPr marL="0" indent="0">
              <a:buNone/>
            </a:pPr>
            <a:r>
              <a:rPr lang="pt-BR" dirty="0"/>
              <a:t>Totais de Casos de Teste: 3</a:t>
            </a:r>
          </a:p>
          <a:p>
            <a:pPr marL="0" indent="0">
              <a:buNone/>
            </a:pPr>
            <a:r>
              <a:rPr lang="pt-BR" dirty="0"/>
              <a:t>Sucessos: 1</a:t>
            </a:r>
          </a:p>
          <a:p>
            <a:pPr marL="0" indent="0">
              <a:buNone/>
            </a:pPr>
            <a:r>
              <a:rPr lang="pt-BR" dirty="0"/>
              <a:t>Falhas: 2</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561701" y="3177829"/>
          <a:ext cx="11129557" cy="1786056"/>
        </p:xfrm>
        <a:graphic>
          <a:graphicData uri="http://schemas.openxmlformats.org/drawingml/2006/table">
            <a:tbl>
              <a:tblPr firstRow="1" firstCol="1" bandRow="1">
                <a:tableStyleId>{21E4AEA4-8DFA-4A89-87EB-49C32662AFE0}</a:tableStyleId>
              </a:tblPr>
              <a:tblGrid>
                <a:gridCol w="1158963">
                  <a:extLst>
                    <a:ext uri="{9D8B030D-6E8A-4147-A177-3AD203B41FA5}">
                      <a16:colId xmlns:a16="http://schemas.microsoft.com/office/drawing/2014/main" val="2246435031"/>
                    </a:ext>
                  </a:extLst>
                </a:gridCol>
                <a:gridCol w="1365211">
                  <a:extLst>
                    <a:ext uri="{9D8B030D-6E8A-4147-A177-3AD203B41FA5}">
                      <a16:colId xmlns:a16="http://schemas.microsoft.com/office/drawing/2014/main" val="2887709099"/>
                    </a:ext>
                  </a:extLst>
                </a:gridCol>
                <a:gridCol w="1289952">
                  <a:extLst>
                    <a:ext uri="{9D8B030D-6E8A-4147-A177-3AD203B41FA5}">
                      <a16:colId xmlns:a16="http://schemas.microsoft.com/office/drawing/2014/main" val="3768371829"/>
                    </a:ext>
                  </a:extLst>
                </a:gridCol>
                <a:gridCol w="1067273">
                  <a:extLst>
                    <a:ext uri="{9D8B030D-6E8A-4147-A177-3AD203B41FA5}">
                      <a16:colId xmlns:a16="http://schemas.microsoft.com/office/drawing/2014/main" val="3350578918"/>
                    </a:ext>
                  </a:extLst>
                </a:gridCol>
                <a:gridCol w="2873072">
                  <a:extLst>
                    <a:ext uri="{9D8B030D-6E8A-4147-A177-3AD203B41FA5}">
                      <a16:colId xmlns:a16="http://schemas.microsoft.com/office/drawing/2014/main" val="832897122"/>
                    </a:ext>
                  </a:extLst>
                </a:gridCol>
                <a:gridCol w="1232634">
                  <a:extLst>
                    <a:ext uri="{9D8B030D-6E8A-4147-A177-3AD203B41FA5}">
                      <a16:colId xmlns:a16="http://schemas.microsoft.com/office/drawing/2014/main" val="2626578361"/>
                    </a:ext>
                  </a:extLst>
                </a:gridCol>
                <a:gridCol w="1071226">
                  <a:extLst>
                    <a:ext uri="{9D8B030D-6E8A-4147-A177-3AD203B41FA5}">
                      <a16:colId xmlns:a16="http://schemas.microsoft.com/office/drawing/2014/main" val="1432287603"/>
                    </a:ext>
                  </a:extLst>
                </a:gridCol>
                <a:gridCol w="1071226">
                  <a:extLst>
                    <a:ext uri="{9D8B030D-6E8A-4147-A177-3AD203B41FA5}">
                      <a16:colId xmlns:a16="http://schemas.microsoft.com/office/drawing/2014/main" val="1802333932"/>
                    </a:ext>
                  </a:extLst>
                </a:gridCol>
              </a:tblGrid>
              <a:tr h="782547">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347799">
                <a:tc>
                  <a:txBody>
                    <a:bodyPr/>
                    <a:lstStyle/>
                    <a:p>
                      <a:pPr algn="ctr" hangingPunct="0">
                        <a:lnSpc>
                          <a:spcPct val="150000"/>
                        </a:lnSpc>
                        <a:spcAft>
                          <a:spcPts val="0"/>
                        </a:spcAft>
                      </a:pPr>
                      <a:r>
                        <a:rPr lang="en-US" sz="1200" dirty="0">
                          <a:effectLst/>
                        </a:rPr>
                        <a:t>CT #67</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11/09/2018</a:t>
                      </a:r>
                    </a:p>
                  </a:txBody>
                  <a:tcPr marL="68580" marR="68580" marT="0" marB="0"/>
                </a:tc>
                <a:tc>
                  <a:txBody>
                    <a:bodyPr/>
                    <a:lstStyle/>
                    <a:p>
                      <a:r>
                        <a:rPr lang="pt-BR" sz="1200" dirty="0"/>
                        <a:t>José Rafael</a:t>
                      </a:r>
                    </a:p>
                  </a:txBody>
                  <a:tcPr marL="68580" marR="68580" marT="0" marB="0"/>
                </a:tc>
                <a:tc>
                  <a:txBody>
                    <a:bodyPr/>
                    <a:lstStyle/>
                    <a:p>
                      <a:r>
                        <a:rPr lang="pt-BR" sz="1200" dirty="0"/>
                        <a:t>falha</a:t>
                      </a:r>
                    </a:p>
                  </a:txBody>
                  <a:tcPr marL="68580" marR="68580" marT="0" marB="0"/>
                </a:tc>
                <a:tc>
                  <a:txBody>
                    <a:bodyPr/>
                    <a:lstStyle/>
                    <a:p>
                      <a:r>
                        <a:rPr lang="pt-BR" sz="1200" dirty="0"/>
                        <a:t>Insere</a:t>
                      </a:r>
                      <a:r>
                        <a:rPr lang="pt-BR" sz="1200" baseline="0" dirty="0"/>
                        <a:t> os exercícios físicos mesmo com campos obrigatórios vazios.</a:t>
                      </a:r>
                      <a:endParaRPr lang="pt-BR" sz="1200" dirty="0"/>
                    </a:p>
                  </a:txBody>
                  <a:tcPr marL="68580" marR="68580" marT="0" marB="0"/>
                </a:tc>
                <a:tc>
                  <a:txBody>
                    <a:bodyPr/>
                    <a:lstStyle/>
                    <a:p>
                      <a:r>
                        <a:rPr lang="pt-BR" sz="1200" dirty="0"/>
                        <a:t>Bruno </a:t>
                      </a:r>
                      <a:r>
                        <a:rPr lang="pt-BR" sz="1200" dirty="0" err="1"/>
                        <a:t>Manochio</a:t>
                      </a:r>
                      <a:endParaRPr lang="pt-BR" sz="1200" dirty="0"/>
                    </a:p>
                  </a:txBody>
                  <a:tcPr marL="68580" marR="68580" marT="0" marB="0"/>
                </a:tc>
                <a:tc>
                  <a:txBody>
                    <a:bodyPr/>
                    <a:lstStyle/>
                    <a:p>
                      <a:r>
                        <a:rPr lang="pt-BR" sz="1200" dirty="0"/>
                        <a:t>18/09/2018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347799">
                <a:tc>
                  <a:txBody>
                    <a:bodyPr/>
                    <a:lstStyle/>
                    <a:p>
                      <a:pPr algn="ctr" hangingPunct="0">
                        <a:lnSpc>
                          <a:spcPct val="150000"/>
                        </a:lnSpc>
                        <a:spcAft>
                          <a:spcPts val="0"/>
                        </a:spcAft>
                      </a:pPr>
                      <a:r>
                        <a:rPr lang="en-US" sz="1200" dirty="0">
                          <a:effectLst/>
                        </a:rPr>
                        <a:t>CT #67</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18/09/2018</a:t>
                      </a:r>
                    </a:p>
                  </a:txBody>
                  <a:tcPr marL="68580" marR="68580" marT="0" marB="0"/>
                </a:tc>
                <a:tc>
                  <a:txBody>
                    <a:bodyPr/>
                    <a:lstStyle/>
                    <a:p>
                      <a:r>
                        <a:rPr lang="pt-BR" sz="1200" dirty="0"/>
                        <a:t>José Rafael</a:t>
                      </a:r>
                    </a:p>
                  </a:txBody>
                  <a:tcPr marL="68580" marR="68580" marT="0" marB="0"/>
                </a:tc>
                <a:tc>
                  <a:txBody>
                    <a:bodyPr/>
                    <a:lstStyle/>
                    <a:p>
                      <a:r>
                        <a:rPr lang="pt-BR" sz="1200" dirty="0"/>
                        <a:t>falha</a:t>
                      </a:r>
                    </a:p>
                  </a:txBody>
                  <a:tcPr marL="68580" marR="68580" marT="0" marB="0"/>
                </a:tc>
                <a:tc>
                  <a:txBody>
                    <a:bodyPr/>
                    <a:lstStyle/>
                    <a:p>
                      <a:r>
                        <a:rPr lang="pt-BR" sz="1200" dirty="0"/>
                        <a:t>Insere</a:t>
                      </a:r>
                      <a:r>
                        <a:rPr lang="pt-BR" sz="1200" baseline="0" dirty="0"/>
                        <a:t> os exercícios físicos mesmo com campos obrigatórios vazios.</a:t>
                      </a:r>
                      <a:endParaRPr lang="pt-BR" sz="1200" dirty="0"/>
                    </a:p>
                  </a:txBody>
                  <a:tcPr marL="68580" marR="68580" marT="0" marB="0"/>
                </a:tc>
                <a:tc>
                  <a:txBody>
                    <a:bodyPr/>
                    <a:lstStyle/>
                    <a:p>
                      <a:r>
                        <a:rPr lang="pt-BR" sz="1200" dirty="0"/>
                        <a:t>Bruno </a:t>
                      </a:r>
                      <a:r>
                        <a:rPr lang="pt-BR" sz="1200" dirty="0" err="1"/>
                        <a:t>Manochio</a:t>
                      </a:r>
                      <a:endParaRPr lang="pt-BR" sz="1200" dirty="0"/>
                    </a:p>
                  </a:txBody>
                  <a:tcPr marL="68580" marR="68580" marT="0" marB="0"/>
                </a:tc>
                <a:tc>
                  <a:txBody>
                    <a:bodyPr/>
                    <a:lstStyle/>
                    <a:p>
                      <a:r>
                        <a:rPr lang="pt-BR" sz="1200" dirty="0"/>
                        <a:t>18/09/2018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418497297"/>
                  </a:ext>
                </a:extLst>
              </a:tr>
              <a:tr h="260849">
                <a:tc>
                  <a:txBody>
                    <a:bodyPr/>
                    <a:lstStyle/>
                    <a:p>
                      <a:pPr algn="ctr" hangingPunct="0">
                        <a:lnSpc>
                          <a:spcPct val="150000"/>
                        </a:lnSpc>
                        <a:spcAft>
                          <a:spcPts val="0"/>
                        </a:spcAft>
                      </a:pPr>
                      <a:r>
                        <a:rPr lang="en-US" sz="1200" dirty="0">
                          <a:effectLst/>
                        </a:rPr>
                        <a:t>CT #68</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11/09/2018</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José Rafael</a:t>
                      </a:r>
                    </a:p>
                  </a:txBody>
                  <a:tcPr marL="68580" marR="68580" marT="0" marB="0"/>
                </a:tc>
                <a:tc>
                  <a:txBody>
                    <a:bodyPr/>
                    <a:lstStyle/>
                    <a:p>
                      <a:r>
                        <a:rPr lang="pt-BR" sz="1200" dirty="0"/>
                        <a:t>falha</a:t>
                      </a:r>
                    </a:p>
                  </a:txBody>
                  <a:tcPr marL="68580" marR="68580" marT="0" marB="0"/>
                </a:tc>
                <a:tc>
                  <a:txBody>
                    <a:bodyPr/>
                    <a:lstStyle/>
                    <a:p>
                      <a:r>
                        <a:rPr lang="pt-BR" sz="1200" dirty="0"/>
                        <a:t>Insere exercício</a:t>
                      </a:r>
                      <a:r>
                        <a:rPr lang="pt-BR" sz="1200" baseline="0" dirty="0"/>
                        <a:t> com nome duplicado</a:t>
                      </a:r>
                      <a:endParaRPr lang="pt-BR" sz="1200" dirty="0"/>
                    </a:p>
                  </a:txBody>
                  <a:tcPr marL="68580" marR="68580" marT="0" marB="0"/>
                </a:tc>
                <a:tc>
                  <a:txBody>
                    <a:bodyPr/>
                    <a:lstStyle/>
                    <a:p>
                      <a:r>
                        <a:rPr lang="pt-BR" sz="1200" dirty="0"/>
                        <a:t>Larissa</a:t>
                      </a:r>
                      <a:r>
                        <a:rPr lang="pt-BR" sz="1200" baseline="0" dirty="0"/>
                        <a:t> </a:t>
                      </a:r>
                      <a:r>
                        <a:rPr lang="pt-BR" sz="1200" dirty="0"/>
                        <a:t>Rodrigues</a:t>
                      </a:r>
                      <a:r>
                        <a:rPr lang="pt-BR" sz="1200" baseline="0" dirty="0"/>
                        <a:t> </a:t>
                      </a:r>
                      <a:endParaRPr lang="pt-BR" sz="1200" dirty="0"/>
                    </a:p>
                  </a:txBody>
                  <a:tcPr marL="68580" marR="68580" marT="0" marB="0"/>
                </a:tc>
                <a:tc>
                  <a:txBody>
                    <a:bodyPr/>
                    <a:lstStyle/>
                    <a:p>
                      <a:r>
                        <a:rPr lang="pt-BR" sz="1200" dirty="0"/>
                        <a:t>18/09/2018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41318598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MOD06</a:t>
            </a:r>
            <a:br>
              <a:rPr lang="pt-BR" dirty="0"/>
            </a:br>
            <a:r>
              <a:rPr lang="pt-BR" dirty="0"/>
              <a:t>Atualizar Exercícios Físicos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Usuário do tipo Educador físico terá a opção de Modificar exercícios físicos através do botão “Editar”.  Os campos serão preenchidos com os dados do banco, e depois de salvo, o exercício será atualizado no banco.</a:t>
            </a:r>
          </a:p>
          <a:p>
            <a:pPr>
              <a:buFont typeface="Arial" panose="020B0604020202020204" pitchFamily="34" charset="0"/>
              <a:buChar char="•"/>
            </a:pPr>
            <a:r>
              <a:rPr lang="pt-BR" b="1" dirty="0"/>
              <a:t>Fluxo Alternativo #01: </a:t>
            </a:r>
            <a:r>
              <a:rPr lang="pt-BR" dirty="0"/>
              <a:t>O educador físico tenta modificar as informações mas deixa campos obrigatórios não preenchidos, nesse caso, o exercício não será salvo e uma mensagem de erro aparecerá alertando-o do campo vazio.</a:t>
            </a:r>
            <a:endParaRPr lang="pt-BR" b="1" dirty="0"/>
          </a:p>
          <a:p>
            <a:pPr>
              <a:buFont typeface="Arial" panose="020B0604020202020204" pitchFamily="34" charset="0"/>
              <a:buChar char="•"/>
            </a:pPr>
            <a:r>
              <a:rPr lang="pt-BR" b="1" dirty="0"/>
              <a:t>Fluxo Alternativo #02: </a:t>
            </a:r>
            <a:r>
              <a:rPr lang="pt-BR" dirty="0"/>
              <a:t>O educador físico deseja modificar um exercício, se o nome do exercício que ele está tentando salvar no banco já estiver cadastrado em outro código, não poderá ser inserido e será apresentada uma mensagem de erro, para notifica-lo do problema.</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2797553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10058400" cy="4178814"/>
          </a:xfrm>
          <a:prstGeom prst="rect">
            <a:avLst/>
          </a:prstGeom>
        </p:spPr>
      </p:pic>
    </p:spTree>
    <p:extLst>
      <p:ext uri="{BB962C8B-B14F-4D97-AF65-F5344CB8AC3E}">
        <p14:creationId xmlns:p14="http://schemas.microsoft.com/office/powerpoint/2010/main" val="2683133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Funcionalidade – Cadastro de Nutricionista </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3850" y="1846263"/>
            <a:ext cx="8305260" cy="4022725"/>
          </a:xfrm>
        </p:spPr>
      </p:pic>
    </p:spTree>
    <p:extLst>
      <p:ext uri="{BB962C8B-B14F-4D97-AF65-F5344CB8AC3E}">
        <p14:creationId xmlns:p14="http://schemas.microsoft.com/office/powerpoint/2010/main" val="13400631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MOD06 </a:t>
            </a:r>
            <a:br>
              <a:rPr lang="pt-BR" dirty="0"/>
            </a:br>
            <a:r>
              <a:rPr lang="pt-BR" sz="4000" dirty="0"/>
              <a:t>Atualizar Exercícios Físicos</a:t>
            </a:r>
            <a:endParaRPr lang="pt-BR" sz="8000"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90340"/>
            <a:ext cx="10058400" cy="1520921"/>
          </a:xfrm>
        </p:spPr>
        <p:txBody>
          <a:bodyPr>
            <a:normAutofit/>
          </a:bodyPr>
          <a:lstStyle/>
          <a:p>
            <a:pPr marL="0" indent="0">
              <a:buNone/>
            </a:pPr>
            <a:r>
              <a:rPr lang="pt-BR" dirty="0"/>
              <a:t>Totais de Casos de Teste: 3</a:t>
            </a:r>
          </a:p>
          <a:p>
            <a:pPr marL="0" indent="0">
              <a:buNone/>
            </a:pPr>
            <a:r>
              <a:rPr lang="pt-BR" dirty="0"/>
              <a:t>Sucessos: 2</a:t>
            </a:r>
          </a:p>
          <a:p>
            <a:pPr marL="0" indent="0">
              <a:buNone/>
            </a:pPr>
            <a:r>
              <a:rPr lang="pt-BR" dirty="0"/>
              <a:t>Falhas: 1</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561701" y="3411261"/>
          <a:ext cx="11129557" cy="1159447"/>
        </p:xfrm>
        <a:graphic>
          <a:graphicData uri="http://schemas.openxmlformats.org/drawingml/2006/table">
            <a:tbl>
              <a:tblPr firstRow="1" firstCol="1" bandRow="1">
                <a:tableStyleId>{21E4AEA4-8DFA-4A89-87EB-49C32662AFE0}</a:tableStyleId>
              </a:tblPr>
              <a:tblGrid>
                <a:gridCol w="1158963">
                  <a:extLst>
                    <a:ext uri="{9D8B030D-6E8A-4147-A177-3AD203B41FA5}">
                      <a16:colId xmlns:a16="http://schemas.microsoft.com/office/drawing/2014/main" val="2246435031"/>
                    </a:ext>
                  </a:extLst>
                </a:gridCol>
                <a:gridCol w="1365211">
                  <a:extLst>
                    <a:ext uri="{9D8B030D-6E8A-4147-A177-3AD203B41FA5}">
                      <a16:colId xmlns:a16="http://schemas.microsoft.com/office/drawing/2014/main" val="2887709099"/>
                    </a:ext>
                  </a:extLst>
                </a:gridCol>
                <a:gridCol w="1289952">
                  <a:extLst>
                    <a:ext uri="{9D8B030D-6E8A-4147-A177-3AD203B41FA5}">
                      <a16:colId xmlns:a16="http://schemas.microsoft.com/office/drawing/2014/main" val="3768371829"/>
                    </a:ext>
                  </a:extLst>
                </a:gridCol>
                <a:gridCol w="1067273">
                  <a:extLst>
                    <a:ext uri="{9D8B030D-6E8A-4147-A177-3AD203B41FA5}">
                      <a16:colId xmlns:a16="http://schemas.microsoft.com/office/drawing/2014/main" val="3350578918"/>
                    </a:ext>
                  </a:extLst>
                </a:gridCol>
                <a:gridCol w="2873072">
                  <a:extLst>
                    <a:ext uri="{9D8B030D-6E8A-4147-A177-3AD203B41FA5}">
                      <a16:colId xmlns:a16="http://schemas.microsoft.com/office/drawing/2014/main" val="832897122"/>
                    </a:ext>
                  </a:extLst>
                </a:gridCol>
                <a:gridCol w="1232634">
                  <a:extLst>
                    <a:ext uri="{9D8B030D-6E8A-4147-A177-3AD203B41FA5}">
                      <a16:colId xmlns:a16="http://schemas.microsoft.com/office/drawing/2014/main" val="2626578361"/>
                    </a:ext>
                  </a:extLst>
                </a:gridCol>
                <a:gridCol w="1071226">
                  <a:extLst>
                    <a:ext uri="{9D8B030D-6E8A-4147-A177-3AD203B41FA5}">
                      <a16:colId xmlns:a16="http://schemas.microsoft.com/office/drawing/2014/main" val="1432287603"/>
                    </a:ext>
                  </a:extLst>
                </a:gridCol>
                <a:gridCol w="1071226">
                  <a:extLst>
                    <a:ext uri="{9D8B030D-6E8A-4147-A177-3AD203B41FA5}">
                      <a16:colId xmlns:a16="http://schemas.microsoft.com/office/drawing/2014/main" val="1802333932"/>
                    </a:ext>
                  </a:extLst>
                </a:gridCol>
              </a:tblGrid>
              <a:tr h="782547">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347799">
                <a:tc>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en-US" sz="1200" dirty="0">
                          <a:effectLst/>
                        </a:rPr>
                        <a:t>CT #71</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11/09/2018</a:t>
                      </a:r>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José Rafael</a:t>
                      </a:r>
                    </a:p>
                  </a:txBody>
                  <a:tcPr marL="68580" marR="68580" marT="0" marB="0"/>
                </a:tc>
                <a:tc>
                  <a:txBody>
                    <a:bodyPr/>
                    <a:lstStyle/>
                    <a:p>
                      <a:r>
                        <a:rPr lang="pt-BR" sz="1200" dirty="0"/>
                        <a:t>falha</a:t>
                      </a:r>
                    </a:p>
                  </a:txBody>
                  <a:tcPr marL="68580" marR="68580" marT="0" marB="0"/>
                </a:tc>
                <a:tc>
                  <a:txBody>
                    <a:bodyPr/>
                    <a:lstStyle/>
                    <a:p>
                      <a:r>
                        <a:rPr lang="pt-BR" sz="1200" dirty="0"/>
                        <a:t>Não exibe</a:t>
                      </a:r>
                      <a:r>
                        <a:rPr lang="pt-BR" sz="1200" baseline="0" dirty="0"/>
                        <a:t> o aviso de que o nome editado já está em uso</a:t>
                      </a:r>
                      <a:endParaRPr lang="pt-BR" sz="1200" dirty="0"/>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Larissa</a:t>
                      </a:r>
                      <a:r>
                        <a:rPr lang="pt-BR" sz="1200" baseline="0" dirty="0"/>
                        <a:t> </a:t>
                      </a:r>
                      <a:r>
                        <a:rPr lang="pt-BR" sz="1200" dirty="0"/>
                        <a:t>Rodrigues</a:t>
                      </a:r>
                    </a:p>
                  </a:txBody>
                  <a:tcPr marL="68580" marR="68580" marT="0" marB="0"/>
                </a:tc>
                <a:tc>
                  <a:txBody>
                    <a:bodyPr/>
                    <a:lstStyle/>
                    <a:p>
                      <a:r>
                        <a:rPr lang="pt-BR" sz="1200" dirty="0"/>
                        <a:t>18/09/2018</a:t>
                      </a:r>
                    </a:p>
                  </a:txBody>
                  <a:tcPr marL="68580" marR="68580" marT="0" marB="0"/>
                </a:tc>
                <a:tc>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243247011"/>
                  </a:ext>
                </a:extLst>
              </a:tr>
            </a:tbl>
          </a:graphicData>
        </a:graphic>
      </p:graphicFrame>
    </p:spTree>
    <p:extLst>
      <p:ext uri="{BB962C8B-B14F-4D97-AF65-F5344CB8AC3E}">
        <p14:creationId xmlns:p14="http://schemas.microsoft.com/office/powerpoint/2010/main" val="31066086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dirty="0"/>
              <a:t>Caso de Uso – MOD06</a:t>
            </a:r>
            <a:br>
              <a:rPr lang="pt-BR" dirty="0"/>
            </a:br>
            <a:r>
              <a:rPr lang="pt-BR" sz="4000" dirty="0"/>
              <a:t>Visualizar Guia de Suplementação</a:t>
            </a:r>
            <a:r>
              <a:rPr lang="pt-BR" sz="4400" dirty="0"/>
              <a:t>.</a:t>
            </a:r>
          </a:p>
        </p:txBody>
      </p:sp>
      <p:sp>
        <p:nvSpPr>
          <p:cNvPr id="7" name="Espaço Reservado para Conteúdo 2"/>
          <p:cNvSpPr>
            <a:spLocks noGrp="1"/>
          </p:cNvSpPr>
          <p:nvPr>
            <p:ph idx="1"/>
          </p:nvPr>
        </p:nvSpPr>
        <p:spPr>
          <a:xfrm>
            <a:off x="1178417" y="2056119"/>
            <a:ext cx="9175818" cy="3735081"/>
          </a:xfrm>
        </p:spPr>
        <p:txBody>
          <a:bodyPr>
            <a:normAutofit lnSpcReduction="10000"/>
          </a:bodyPr>
          <a:lstStyle/>
          <a:p>
            <a:pPr>
              <a:buFont typeface="Arial" panose="020B0604020202020204" pitchFamily="34" charset="0"/>
              <a:buChar char="•"/>
            </a:pPr>
            <a:r>
              <a:rPr lang="pt-BR" sz="2400" b="1" dirty="0"/>
              <a:t>Cenário Principal: </a:t>
            </a:r>
            <a:r>
              <a:rPr lang="pt-BR" sz="2400" dirty="0"/>
              <a:t>O usuário deve ter acesso a uma barra de pesquisa onde ele poderá inserir um nome de algum suplemento que ao ser filtrado apresentará sua descrição de forma abrangente, com o nome, o que é, como é encontrado, como age no corpo, dose recomendada e quando tomar.</a:t>
            </a:r>
          </a:p>
          <a:p>
            <a:pPr>
              <a:buFont typeface="Arial" panose="020B0604020202020204" pitchFamily="34" charset="0"/>
              <a:buChar char="•"/>
            </a:pPr>
            <a:r>
              <a:rPr lang="pt-BR" sz="2400" dirty="0"/>
              <a:t> </a:t>
            </a:r>
            <a:r>
              <a:rPr lang="pt-BR" sz="2400" b="1" dirty="0"/>
              <a:t>Fluxo Alternativo #01:</a:t>
            </a:r>
            <a:r>
              <a:rPr lang="pt-BR" sz="2400" dirty="0"/>
              <a:t> Caso o usuário não preencha o campo de pesquisa, o sistema deve apresentar ao usuário uma mensagem em </a:t>
            </a:r>
            <a:r>
              <a:rPr lang="pt-BR" sz="2400" i="1" dirty="0"/>
              <a:t>spam</a:t>
            </a:r>
            <a:r>
              <a:rPr lang="pt-BR" sz="2400" dirty="0"/>
              <a:t> que informe que o campo esteja em branco. </a:t>
            </a:r>
          </a:p>
          <a:p>
            <a:pPr>
              <a:buFont typeface="Arial" panose="020B0604020202020204" pitchFamily="34" charset="0"/>
              <a:buChar char="•"/>
            </a:pPr>
            <a:r>
              <a:rPr lang="pt-BR" sz="2400" b="1" dirty="0"/>
              <a:t>Fluxo Alternativo #02:</a:t>
            </a:r>
            <a:r>
              <a:rPr lang="pt-BR" sz="2400" dirty="0"/>
              <a:t> Caso o usuário pesquise um suplemento que não exista, o sistema deve apresentar uma mensagem em </a:t>
            </a:r>
            <a:r>
              <a:rPr lang="pt-BR" sz="2400" i="1" dirty="0"/>
              <a:t>spam</a:t>
            </a:r>
            <a:r>
              <a:rPr lang="pt-BR" sz="2400" dirty="0"/>
              <a:t> informando que o suplemento não existe, retornando para a tela de pesquisa.</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17763294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37360"/>
            <a:ext cx="10058400" cy="3891371"/>
          </a:xfrm>
          <a:prstGeom prst="rect">
            <a:avLst/>
          </a:prstGeom>
        </p:spPr>
      </p:pic>
    </p:spTree>
    <p:extLst>
      <p:ext uri="{BB962C8B-B14F-4D97-AF65-F5344CB8AC3E}">
        <p14:creationId xmlns:p14="http://schemas.microsoft.com/office/powerpoint/2010/main" val="28474378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MOD06</a:t>
            </a:r>
            <a:br>
              <a:rPr lang="pt-BR" dirty="0"/>
            </a:br>
            <a:r>
              <a:rPr lang="pt-BR" dirty="0"/>
              <a:t>Visualizar Guia de Suplementação</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2771285"/>
            <a:ext cx="10058400" cy="1520921"/>
          </a:xfrm>
        </p:spPr>
        <p:txBody>
          <a:bodyPr>
            <a:normAutofit/>
          </a:bodyPr>
          <a:lstStyle/>
          <a:p>
            <a:pPr marL="0" indent="0">
              <a:buNone/>
            </a:pPr>
            <a:r>
              <a:rPr lang="pt-BR" dirty="0"/>
              <a:t>Totais de Casos de Teste: 3</a:t>
            </a:r>
          </a:p>
          <a:p>
            <a:pPr marL="0" indent="0">
              <a:buNone/>
            </a:pPr>
            <a:r>
              <a:rPr lang="pt-BR" dirty="0"/>
              <a:t>Sucessos: 3</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8017458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MOD06</a:t>
            </a:r>
          </a:p>
        </p:txBody>
      </p:sp>
      <p:graphicFrame>
        <p:nvGraphicFramePr>
          <p:cNvPr id="5" name="Tabela 4"/>
          <p:cNvGraphicFramePr>
            <a:graphicFrameLocks noGrp="1"/>
          </p:cNvGraphicFramePr>
          <p:nvPr>
            <p:extLst/>
          </p:nvPr>
        </p:nvGraphicFramePr>
        <p:xfrm>
          <a:off x="1973811" y="2199331"/>
          <a:ext cx="8127999" cy="34848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Listar Programa de Treinamentos</a:t>
                      </a:r>
                    </a:p>
                  </a:txBody>
                  <a:tcPr/>
                </a:tc>
                <a:tc>
                  <a:txBody>
                    <a:bodyPr/>
                    <a:lstStyle/>
                    <a:p>
                      <a:pPr algn="ctr"/>
                      <a:r>
                        <a:rPr lang="pt-BR" sz="1400" dirty="0"/>
                        <a:t>100%</a:t>
                      </a:r>
                    </a:p>
                  </a:txBody>
                  <a:tcPr/>
                </a:tc>
                <a:tc>
                  <a:txBody>
                    <a:bodyPr/>
                    <a:lstStyle/>
                    <a:p>
                      <a:pPr algn="ctr"/>
                      <a:r>
                        <a:rPr lang="pt-BR" sz="1400" dirty="0"/>
                        <a:t>5/5 (100%)</a:t>
                      </a:r>
                    </a:p>
                  </a:txBody>
                  <a:tcPr/>
                </a:tc>
                <a:extLst>
                  <a:ext uri="{0D108BD9-81ED-4DB2-BD59-A6C34878D82A}">
                    <a16:rowId xmlns:a16="http://schemas.microsoft.com/office/drawing/2014/main" val="4151336983"/>
                  </a:ext>
                </a:extLst>
              </a:tr>
              <a:tr h="370840">
                <a:tc>
                  <a:txBody>
                    <a:bodyPr/>
                    <a:lstStyle/>
                    <a:p>
                      <a:r>
                        <a:rPr lang="pt-BR" sz="1400" dirty="0"/>
                        <a:t> Inserir Programa de Treinamentos</a:t>
                      </a:r>
                    </a:p>
                  </a:txBody>
                  <a:tcPr/>
                </a:tc>
                <a:tc>
                  <a:txBody>
                    <a:bodyPr/>
                    <a:lstStyle/>
                    <a:p>
                      <a:r>
                        <a:rPr lang="pt-BR" sz="1400" dirty="0"/>
                        <a:t>                            66%</a:t>
                      </a:r>
                    </a:p>
                  </a:txBody>
                  <a:tcPr/>
                </a:tc>
                <a:tc>
                  <a:txBody>
                    <a:bodyPr/>
                    <a:lstStyle/>
                    <a:p>
                      <a:r>
                        <a:rPr lang="pt-BR" sz="1400" dirty="0"/>
                        <a:t>                      2/3 (66%)</a:t>
                      </a:r>
                    </a:p>
                  </a:txBody>
                  <a:tcPr/>
                </a:tc>
                <a:extLst>
                  <a:ext uri="{0D108BD9-81ED-4DB2-BD59-A6C34878D82A}">
                    <a16:rowId xmlns:a16="http://schemas.microsoft.com/office/drawing/2014/main" val="3773573166"/>
                  </a:ext>
                </a:extLst>
              </a:tr>
              <a:tr h="370840">
                <a:tc>
                  <a:txBody>
                    <a:bodyPr/>
                    <a:lstStyle/>
                    <a:p>
                      <a:r>
                        <a:rPr lang="pt-BR" sz="1400" dirty="0"/>
                        <a:t> Atualizar Programa de     Treinamentos</a:t>
                      </a:r>
                    </a:p>
                  </a:txBody>
                  <a:tcPr/>
                </a:tc>
                <a:tc>
                  <a:txBody>
                    <a:bodyPr/>
                    <a:lstStyle/>
                    <a:p>
                      <a:r>
                        <a:rPr lang="pt-BR" sz="1800" dirty="0"/>
                        <a:t>                    </a:t>
                      </a:r>
                      <a:r>
                        <a:rPr lang="pt-BR" sz="1400" dirty="0"/>
                        <a:t>100%</a:t>
                      </a:r>
                      <a:endParaRPr lang="pt-BR" sz="1800" dirty="0"/>
                    </a:p>
                  </a:txBody>
                  <a:tcPr/>
                </a:tc>
                <a:tc>
                  <a:txBody>
                    <a:bodyPr/>
                    <a:lstStyle/>
                    <a:p>
                      <a:r>
                        <a:rPr lang="pt-BR" sz="1400" dirty="0"/>
                        <a:t>                      3/3 (100%)</a:t>
                      </a:r>
                    </a:p>
                  </a:txBody>
                  <a:tcPr/>
                </a:tc>
                <a:extLst>
                  <a:ext uri="{0D108BD9-81ED-4DB2-BD59-A6C34878D82A}">
                    <a16:rowId xmlns:a16="http://schemas.microsoft.com/office/drawing/2014/main" val="437919592"/>
                  </a:ext>
                </a:extLst>
              </a:tr>
              <a:tr h="370840">
                <a:tc>
                  <a:txBody>
                    <a:bodyPr/>
                    <a:lstStyle/>
                    <a:p>
                      <a:r>
                        <a:rPr lang="pt-BR" sz="1400" dirty="0"/>
                        <a:t>Excluir Programa de Treinamentos</a:t>
                      </a:r>
                    </a:p>
                  </a:txBody>
                  <a:tcPr/>
                </a:tc>
                <a:tc>
                  <a:txBody>
                    <a:bodyPr/>
                    <a:lstStyle/>
                    <a:p>
                      <a:r>
                        <a:rPr lang="pt-BR" sz="1400" dirty="0"/>
                        <a:t>                          100%</a:t>
                      </a:r>
                    </a:p>
                  </a:txBody>
                  <a:tcPr/>
                </a:tc>
                <a:tc>
                  <a:txBody>
                    <a:bodyPr/>
                    <a:lstStyle/>
                    <a:p>
                      <a:r>
                        <a:rPr lang="pt-BR" sz="1400" dirty="0"/>
                        <a:t>                      3/3 (100%)</a:t>
                      </a:r>
                    </a:p>
                  </a:txBody>
                  <a:tcPr/>
                </a:tc>
                <a:extLst>
                  <a:ext uri="{0D108BD9-81ED-4DB2-BD59-A6C34878D82A}">
                    <a16:rowId xmlns:a16="http://schemas.microsoft.com/office/drawing/2014/main" val="10004"/>
                  </a:ext>
                </a:extLst>
              </a:tr>
              <a:tr h="370840">
                <a:tc>
                  <a:txBody>
                    <a:bodyPr/>
                    <a:lstStyle/>
                    <a:p>
                      <a:r>
                        <a:rPr lang="pt-BR" sz="1400" dirty="0"/>
                        <a:t>Listar Exercícios Físicos</a:t>
                      </a:r>
                    </a:p>
                  </a:txBody>
                  <a:tcPr/>
                </a:tc>
                <a:tc>
                  <a:txBody>
                    <a:bodyPr/>
                    <a:lstStyle/>
                    <a:p>
                      <a:pPr algn="ctr"/>
                      <a:r>
                        <a:rPr lang="pt-BR" sz="1400" dirty="0"/>
                        <a:t>100%</a:t>
                      </a:r>
                    </a:p>
                  </a:txBody>
                  <a:tcPr/>
                </a:tc>
                <a:tc>
                  <a:txBody>
                    <a:bodyPr/>
                    <a:lstStyle/>
                    <a:p>
                      <a:pPr algn="ctr"/>
                      <a:r>
                        <a:rPr lang="pt-BR" sz="1400" dirty="0"/>
                        <a:t>4/4 (100%)</a:t>
                      </a:r>
                    </a:p>
                  </a:txBody>
                  <a:tcPr/>
                </a:tc>
                <a:extLst>
                  <a:ext uri="{0D108BD9-81ED-4DB2-BD59-A6C34878D82A}">
                    <a16:rowId xmlns:a16="http://schemas.microsoft.com/office/drawing/2014/main" val="10005"/>
                  </a:ext>
                </a:extLst>
              </a:tr>
              <a:tr h="370840">
                <a:tc>
                  <a:txBody>
                    <a:bodyPr/>
                    <a:lstStyle/>
                    <a:p>
                      <a:r>
                        <a:rPr lang="pt-BR" sz="1400" dirty="0"/>
                        <a:t>Inserir Exercícios Físicos</a:t>
                      </a:r>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10006"/>
                  </a:ext>
                </a:extLst>
              </a:tr>
              <a:tr h="370840">
                <a:tc>
                  <a:txBody>
                    <a:bodyPr/>
                    <a:lstStyle/>
                    <a:p>
                      <a:r>
                        <a:rPr lang="pt-BR" sz="1400" dirty="0"/>
                        <a:t>Atualizar Exercícios Físicos</a:t>
                      </a:r>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10007"/>
                  </a:ext>
                </a:extLst>
              </a:tr>
              <a:tr h="370840">
                <a:tc>
                  <a:txBody>
                    <a:bodyPr/>
                    <a:lstStyle/>
                    <a:p>
                      <a:r>
                        <a:rPr lang="pt-BR" sz="1400" dirty="0"/>
                        <a:t>Excluir Exercícios Físicos</a:t>
                      </a:r>
                    </a:p>
                  </a:txBody>
                  <a:tcPr/>
                </a:tc>
                <a:tc>
                  <a:txBody>
                    <a:bodyPr/>
                    <a:lstStyle/>
                    <a:p>
                      <a:pPr algn="ctr"/>
                      <a:r>
                        <a:rPr lang="pt-BR" sz="1400" dirty="0"/>
                        <a:t>100%</a:t>
                      </a:r>
                    </a:p>
                  </a:txBody>
                  <a:tcPr/>
                </a:tc>
                <a:tc>
                  <a:txBody>
                    <a:bodyPr/>
                    <a:lstStyle/>
                    <a:p>
                      <a:pPr algn="ctr"/>
                      <a:r>
                        <a:rPr lang="pt-BR" sz="1400" dirty="0"/>
                        <a:t>4/4 (100%)</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9533887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nvPr>
        </p:nvGraphicFramePr>
        <p:xfrm>
          <a:off x="1973811" y="2199331"/>
          <a:ext cx="8127999" cy="274320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Visualizar Guia de Exercícios Físicos</a:t>
                      </a:r>
                    </a:p>
                  </a:txBody>
                  <a:tcPr/>
                </a:tc>
                <a:tc>
                  <a:txBody>
                    <a:bodyPr/>
                    <a:lstStyle/>
                    <a:p>
                      <a:pPr algn="ctr"/>
                      <a:r>
                        <a:rPr lang="pt-BR" sz="1400" dirty="0"/>
                        <a:t>50%</a:t>
                      </a:r>
                    </a:p>
                  </a:txBody>
                  <a:tcPr/>
                </a:tc>
                <a:tc>
                  <a:txBody>
                    <a:bodyPr/>
                    <a:lstStyle/>
                    <a:p>
                      <a:pPr algn="ctr"/>
                      <a:r>
                        <a:rPr lang="pt-BR" sz="1400" dirty="0"/>
                        <a:t>2/4 (50%)</a:t>
                      </a:r>
                    </a:p>
                  </a:txBody>
                  <a:tcPr/>
                </a:tc>
                <a:extLst>
                  <a:ext uri="{0D108BD9-81ED-4DB2-BD59-A6C34878D82A}">
                    <a16:rowId xmlns:a16="http://schemas.microsoft.com/office/drawing/2014/main" val="4151336983"/>
                  </a:ext>
                </a:extLst>
              </a:tr>
              <a:tr h="370840">
                <a:tc>
                  <a:txBody>
                    <a:bodyPr/>
                    <a:lstStyle/>
                    <a:p>
                      <a:r>
                        <a:rPr lang="pt-BR" sz="1400" dirty="0"/>
                        <a:t> Visualizar Guia de Suplementação</a:t>
                      </a:r>
                    </a:p>
                  </a:txBody>
                  <a:tcPr/>
                </a:tc>
                <a:tc>
                  <a:txBody>
                    <a:bodyPr/>
                    <a:lstStyle/>
                    <a:p>
                      <a:r>
                        <a:rPr lang="pt-BR" sz="1400" dirty="0"/>
                        <a:t>                           100%</a:t>
                      </a:r>
                    </a:p>
                  </a:txBody>
                  <a:tcPr/>
                </a:tc>
                <a:tc>
                  <a:txBody>
                    <a:bodyPr/>
                    <a:lstStyle/>
                    <a:p>
                      <a:r>
                        <a:rPr lang="pt-BR" sz="1400" dirty="0"/>
                        <a:t>                     3/3 (100%)</a:t>
                      </a:r>
                    </a:p>
                  </a:txBody>
                  <a:tcPr/>
                </a:tc>
                <a:extLst>
                  <a:ext uri="{0D108BD9-81ED-4DB2-BD59-A6C34878D82A}">
                    <a16:rowId xmlns:a16="http://schemas.microsoft.com/office/drawing/2014/main" val="3773573166"/>
                  </a:ext>
                </a:extLst>
              </a:tr>
              <a:tr h="370840">
                <a:tc>
                  <a:txBody>
                    <a:bodyPr/>
                    <a:lstStyle/>
                    <a:p>
                      <a:r>
                        <a:rPr lang="pt-BR" sz="1400" dirty="0"/>
                        <a:t> Listar Unidades de Medidas</a:t>
                      </a:r>
                    </a:p>
                  </a:txBody>
                  <a:tcPr/>
                </a:tc>
                <a:tc>
                  <a:txBody>
                    <a:bodyPr/>
                    <a:lstStyle/>
                    <a:p>
                      <a:pPr algn="ctr"/>
                      <a:r>
                        <a:rPr lang="pt-BR" sz="1400" dirty="0"/>
                        <a:t>100%</a:t>
                      </a:r>
                    </a:p>
                  </a:txBody>
                  <a:tcPr/>
                </a:tc>
                <a:tc>
                  <a:txBody>
                    <a:bodyPr/>
                    <a:lstStyle/>
                    <a:p>
                      <a:pPr algn="ctr"/>
                      <a:r>
                        <a:rPr lang="pt-BR" sz="1400" dirty="0"/>
                        <a:t>5/5 (100%)</a:t>
                      </a:r>
                    </a:p>
                  </a:txBody>
                  <a:tcPr/>
                </a:tc>
                <a:extLst>
                  <a:ext uri="{0D108BD9-81ED-4DB2-BD59-A6C34878D82A}">
                    <a16:rowId xmlns:a16="http://schemas.microsoft.com/office/drawing/2014/main" val="437919592"/>
                  </a:ext>
                </a:extLst>
              </a:tr>
              <a:tr h="370840">
                <a:tc>
                  <a:txBody>
                    <a:bodyPr/>
                    <a:lstStyle/>
                    <a:p>
                      <a:r>
                        <a:rPr lang="pt-BR" sz="1400" dirty="0"/>
                        <a:t>Inserir Unidades de Medidas</a:t>
                      </a:r>
                    </a:p>
                  </a:txBody>
                  <a:tcPr/>
                </a:tc>
                <a:tc>
                  <a:txBody>
                    <a:bodyPr/>
                    <a:lstStyle/>
                    <a:p>
                      <a:pPr algn="ctr"/>
                      <a:r>
                        <a:rPr lang="pt-BR" sz="1400" dirty="0"/>
                        <a:t>100%</a:t>
                      </a:r>
                    </a:p>
                  </a:txBody>
                  <a:tcPr/>
                </a:tc>
                <a:tc>
                  <a:txBody>
                    <a:bodyPr/>
                    <a:lstStyle/>
                    <a:p>
                      <a:pPr algn="ctr"/>
                      <a:r>
                        <a:rPr lang="pt-BR" sz="1400" dirty="0"/>
                        <a:t>3/3(100%)</a:t>
                      </a:r>
                    </a:p>
                  </a:txBody>
                  <a:tcPr/>
                </a:tc>
                <a:extLst>
                  <a:ext uri="{0D108BD9-81ED-4DB2-BD59-A6C34878D82A}">
                    <a16:rowId xmlns:a16="http://schemas.microsoft.com/office/drawing/2014/main" val="10004"/>
                  </a:ext>
                </a:extLst>
              </a:tr>
              <a:tr h="370840">
                <a:tc>
                  <a:txBody>
                    <a:bodyPr/>
                    <a:lstStyle/>
                    <a:p>
                      <a:r>
                        <a:rPr lang="pt-BR" sz="1400" dirty="0"/>
                        <a:t>Atualizar Unidades de Medidas</a:t>
                      </a:r>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10005"/>
                  </a:ext>
                </a:extLst>
              </a:tr>
              <a:tr h="370840">
                <a:tc>
                  <a:txBody>
                    <a:bodyPr/>
                    <a:lstStyle/>
                    <a:p>
                      <a:r>
                        <a:rPr lang="pt-BR" sz="1400" dirty="0"/>
                        <a:t>Excluir Unidades de Medidas</a:t>
                      </a:r>
                    </a:p>
                  </a:txBody>
                  <a:tcPr/>
                </a:tc>
                <a:tc>
                  <a:txBody>
                    <a:bodyPr/>
                    <a:lstStyle/>
                    <a:p>
                      <a:pPr algn="ctr"/>
                      <a:r>
                        <a:rPr lang="pt-BR" sz="1400" dirty="0"/>
                        <a:t>100%</a:t>
                      </a:r>
                    </a:p>
                  </a:txBody>
                  <a:tcPr/>
                </a:tc>
                <a:tc>
                  <a:txBody>
                    <a:bodyPr/>
                    <a:lstStyle/>
                    <a:p>
                      <a:pPr algn="ctr"/>
                      <a:r>
                        <a:rPr lang="pt-BR" sz="1400" u="none" dirty="0"/>
                        <a:t>3/3</a:t>
                      </a:r>
                      <a:r>
                        <a:rPr lang="pt-BR" sz="1400" dirty="0"/>
                        <a:t> (100%)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686988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Bruno Evangelista </a:t>
            </a:r>
            <a:r>
              <a:rPr lang="pt-BR" dirty="0" err="1"/>
              <a:t>Manochio</a:t>
            </a:r>
            <a:endParaRPr lang="pt-BR" dirty="0"/>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Desenvolvimento das iterações	</a:t>
            </a:r>
          </a:p>
          <a:p>
            <a:pPr lvl="1">
              <a:buFont typeface="Arial" panose="020B0604020202020204" pitchFamily="34" charset="0"/>
              <a:buChar char="•"/>
            </a:pPr>
            <a:r>
              <a:rPr lang="pt-BR" dirty="0"/>
              <a:t>Principais dificuldades: Desenvolvimento da primeira iteração</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7586829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Giovanna Tomé Camargo</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r>
              <a:rPr lang="pt-BR" dirty="0" err="1"/>
              <a:t>Inserts</a:t>
            </a:r>
            <a:r>
              <a:rPr lang="pt-BR" dirty="0"/>
              <a:t> e métodos GET e SET relacionados ao BDD do módulo 6	</a:t>
            </a:r>
          </a:p>
          <a:p>
            <a:pPr lvl="1">
              <a:buFont typeface="Arial" panose="020B0604020202020204" pitchFamily="34" charset="0"/>
              <a:buChar char="•"/>
            </a:pPr>
            <a:r>
              <a:rPr lang="pt-BR" dirty="0"/>
              <a:t>Principais dificuldades: Teoria do funcionamento de um BDD</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3278123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Isabela </a:t>
            </a:r>
            <a:r>
              <a:rPr lang="pt-BR" dirty="0" err="1"/>
              <a:t>Gracielly</a:t>
            </a:r>
            <a:endParaRPr lang="pt-BR" dirty="0"/>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r>
              <a:rPr lang="pt-BR" dirty="0" err="1"/>
              <a:t>Inserts</a:t>
            </a:r>
            <a:r>
              <a:rPr lang="pt-BR" dirty="0"/>
              <a:t> e métodos GET e SET relacionados ao BDD do módulo 6</a:t>
            </a:r>
          </a:p>
          <a:p>
            <a:pPr lvl="1">
              <a:buFont typeface="Arial" panose="020B0604020202020204" pitchFamily="34" charset="0"/>
              <a:buChar char="•"/>
            </a:pPr>
            <a:r>
              <a:rPr lang="pt-BR" dirty="0"/>
              <a:t>Principais dificuldades: Trabalhar com os métodos GET e SET</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115533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José Rafael</a:t>
            </a:r>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Caso de testes	</a:t>
            </a:r>
          </a:p>
          <a:p>
            <a:pPr lvl="1">
              <a:buFont typeface="Arial" panose="020B0604020202020204" pitchFamily="34" charset="0"/>
              <a:buChar char="•"/>
            </a:pPr>
            <a:r>
              <a:rPr lang="pt-BR" dirty="0"/>
              <a:t>Principais dificuldades: Tempo </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90410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7" y="2056119"/>
            <a:ext cx="9175818" cy="3735081"/>
          </a:xfrm>
        </p:spPr>
        <p:txBody>
          <a:bodyPr>
            <a:normAutofit fontScale="85000" lnSpcReduction="10000"/>
          </a:bodyPr>
          <a:lstStyle/>
          <a:p>
            <a:pPr algn="just">
              <a:lnSpc>
                <a:spcPct val="150000"/>
              </a:lnSpc>
              <a:buFont typeface="Arial" panose="020B0604020202020204" pitchFamily="34" charset="0"/>
              <a:buChar char="•"/>
            </a:pPr>
            <a:r>
              <a:rPr lang="pt-BR" b="1" dirty="0"/>
              <a:t> Cenário Principal: </a:t>
            </a:r>
            <a:r>
              <a:rPr lang="pt-BR" dirty="0"/>
              <a:t>Login (redirecionar para página de login).</a:t>
            </a:r>
          </a:p>
          <a:p>
            <a:pPr algn="just">
              <a:lnSpc>
                <a:spcPct val="150000"/>
              </a:lnSpc>
              <a:buFont typeface="Arial" panose="020B0604020202020204" pitchFamily="34" charset="0"/>
              <a:buChar char="•"/>
            </a:pPr>
            <a:r>
              <a:rPr lang="pt-BR" b="1" dirty="0"/>
              <a:t>Fluxo Alternativo #A: </a:t>
            </a:r>
            <a:r>
              <a:rPr lang="pt-BR" dirty="0"/>
              <a:t>Campos de login com informações incorretas (Se e-mail ou senha estiverem errados exibir mensagem “E-mail ou Senha incorretos”).</a:t>
            </a:r>
          </a:p>
          <a:p>
            <a:pPr algn="just" hangingPunct="0">
              <a:lnSpc>
                <a:spcPct val="150000"/>
              </a:lnSpc>
              <a:buFont typeface="Arial" panose="020B0604020202020204" pitchFamily="34" charset="0"/>
              <a:buChar char="•"/>
            </a:pPr>
            <a:r>
              <a:rPr lang="pt-BR" b="1" dirty="0"/>
              <a:t> Fluxo Alternativo #B: </a:t>
            </a:r>
            <a:r>
              <a:rPr lang="pt-BR" dirty="0"/>
              <a:t>Cadastro selecionado (redirecionar usuário para página de cadastro).</a:t>
            </a:r>
          </a:p>
          <a:p>
            <a:pPr algn="just" hangingPunct="0">
              <a:lnSpc>
                <a:spcPct val="150000"/>
              </a:lnSpc>
              <a:buFont typeface="Arial" panose="020B0604020202020204" pitchFamily="34" charset="0"/>
              <a:buChar char="•"/>
            </a:pPr>
            <a:r>
              <a:rPr lang="pt-BR" dirty="0"/>
              <a:t> </a:t>
            </a:r>
            <a:r>
              <a:rPr lang="pt-BR" b="1" dirty="0"/>
              <a:t>Fluxo Alternativo #C: </a:t>
            </a:r>
            <a:r>
              <a:rPr lang="pt-BR" dirty="0"/>
              <a:t>Recuperar senha (redirecionar para a página de recuperação de senha). </a:t>
            </a:r>
          </a:p>
          <a:p>
            <a:pPr algn="just">
              <a:lnSpc>
                <a:spcPct val="150000"/>
              </a:lnSpc>
              <a:buFont typeface="Arial" panose="020B0604020202020204" pitchFamily="34" charset="0"/>
              <a:buChar char="•"/>
            </a:pPr>
            <a:r>
              <a:rPr lang="pt-BR" b="1" dirty="0"/>
              <a:t> Fluxo Alternativo #D: </a:t>
            </a:r>
            <a:r>
              <a:rPr lang="pt-BR" dirty="0"/>
              <a:t>Campos de login em branco (Se não for informado caractere nos campos exibir  mensagem “Preencha este campo”). </a:t>
            </a:r>
          </a:p>
          <a:p>
            <a:pPr marL="0" indent="0" algn="just">
              <a:lnSpc>
                <a:spcPct val="150000"/>
              </a:lnSpc>
              <a:buNone/>
            </a:pPr>
            <a:endParaRPr lang="pt-BR" dirty="0"/>
          </a:p>
          <a:p>
            <a:pPr lvl="0" algn="just">
              <a:lnSpc>
                <a:spcPct val="150000"/>
              </a:lnSpc>
              <a:buFont typeface="Arial" panose="020B0604020202020204" pitchFamily="34" charset="0"/>
              <a:buChar char="•"/>
            </a:pPr>
            <a:endParaRPr lang="pt-BR" dirty="0"/>
          </a:p>
          <a:p>
            <a:pPr marL="0" indent="0" algn="just">
              <a:lnSpc>
                <a:spcPct val="150000"/>
              </a:lnSpc>
              <a:buNone/>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23171139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Larissa Rodrigues</a:t>
            </a:r>
          </a:p>
          <a:p>
            <a:pPr lvl="1">
              <a:buFont typeface="Arial" panose="020B0604020202020204" pitchFamily="34" charset="0"/>
              <a:buChar char="•"/>
            </a:pPr>
            <a:r>
              <a:rPr lang="pt-BR" dirty="0"/>
              <a:t>Papel Exercido: Desenvolvedora</a:t>
            </a:r>
          </a:p>
          <a:p>
            <a:pPr lvl="1">
              <a:buFont typeface="Arial" panose="020B0604020202020204" pitchFamily="34" charset="0"/>
              <a:buChar char="•"/>
            </a:pPr>
            <a:r>
              <a:rPr lang="pt-BR" dirty="0"/>
              <a:t>Atividades que trabalhou no Bimestre: Desenvolvimento das iterações	</a:t>
            </a:r>
          </a:p>
          <a:p>
            <a:pPr lvl="1">
              <a:buFont typeface="Arial" panose="020B0604020202020204" pitchFamily="34" charset="0"/>
              <a:buChar char="•"/>
            </a:pPr>
            <a:r>
              <a:rPr lang="pt-BR" dirty="0"/>
              <a:t>Principais dificuldades: Entender o modelo MVC e utilizá-lo na prática, BDD</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140785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Thales Gabriel Alves Martins</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Desenvolvimento das iterações	</a:t>
            </a:r>
          </a:p>
          <a:p>
            <a:pPr lvl="1">
              <a:buFont typeface="Arial" panose="020B0604020202020204" pitchFamily="34" charset="0"/>
              <a:buChar char="•"/>
            </a:pPr>
            <a:r>
              <a:rPr lang="pt-BR" dirty="0"/>
              <a:t>Principais dificuldades: Tempo</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4785753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graphicFrame>
        <p:nvGraphicFramePr>
          <p:cNvPr id="8" name="Espaço Reservado para Conteúdo 7"/>
          <p:cNvGraphicFramePr>
            <a:graphicFrameLocks noGrp="1"/>
          </p:cNvGraphicFramePr>
          <p:nvPr>
            <p:ph idx="1"/>
            <p:extLst/>
          </p:nvPr>
        </p:nvGraphicFramePr>
        <p:xfrm>
          <a:off x="1096963" y="1846263"/>
          <a:ext cx="9502504" cy="2611363"/>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20000"/>
                    </a:ext>
                  </a:extLst>
                </a:gridCol>
                <a:gridCol w="4751252">
                  <a:extLst>
                    <a:ext uri="{9D8B030D-6E8A-4147-A177-3AD203B41FA5}">
                      <a16:colId xmlns:a16="http://schemas.microsoft.com/office/drawing/2014/main" val="20001"/>
                    </a:ext>
                  </a:extLst>
                </a:gridCol>
              </a:tblGrid>
              <a:tr h="348930">
                <a:tc>
                  <a:txBody>
                    <a:bodyPr/>
                    <a:lstStyle/>
                    <a:p>
                      <a:pPr algn="ctr"/>
                      <a:r>
                        <a:rPr lang="pt-BR" dirty="0"/>
                        <a:t>Integrantes</a:t>
                      </a:r>
                    </a:p>
                  </a:txBody>
                  <a:tcPr/>
                </a:tc>
                <a:tc>
                  <a:txBody>
                    <a:bodyPr/>
                    <a:lstStyle/>
                    <a:p>
                      <a:pPr algn="ctr"/>
                      <a:r>
                        <a:rPr lang="pt-BR" dirty="0"/>
                        <a:t>Notas</a:t>
                      </a:r>
                    </a:p>
                  </a:txBody>
                  <a:tcPr/>
                </a:tc>
                <a:extLst>
                  <a:ext uri="{0D108BD9-81ED-4DB2-BD59-A6C34878D82A}">
                    <a16:rowId xmlns:a16="http://schemas.microsoft.com/office/drawing/2014/main" val="10000"/>
                  </a:ext>
                </a:extLst>
              </a:tr>
              <a:tr h="370840">
                <a:tc>
                  <a:txBody>
                    <a:bodyPr/>
                    <a:lstStyle/>
                    <a:p>
                      <a:pPr algn="ctr"/>
                      <a:r>
                        <a:rPr lang="pt-BR" dirty="0"/>
                        <a:t>Bruno</a:t>
                      </a:r>
                      <a:r>
                        <a:rPr lang="pt-BR" baseline="0" dirty="0"/>
                        <a:t> Evangelista </a:t>
                      </a:r>
                      <a:r>
                        <a:rPr lang="pt-BR" baseline="0" dirty="0" err="1"/>
                        <a:t>Manochio</a:t>
                      </a:r>
                      <a:endParaRPr lang="pt-BR" dirty="0"/>
                    </a:p>
                  </a:txBody>
                  <a:tcPr/>
                </a:tc>
                <a:tc>
                  <a:txBody>
                    <a:bodyPr/>
                    <a:lstStyle/>
                    <a:p>
                      <a:r>
                        <a:rPr lang="pt-BR" dirty="0"/>
                        <a:t>                                          8</a:t>
                      </a:r>
                    </a:p>
                  </a:txBody>
                  <a:tcPr anchor="ctr"/>
                </a:tc>
                <a:extLst>
                  <a:ext uri="{0D108BD9-81ED-4DB2-BD59-A6C34878D82A}">
                    <a16:rowId xmlns:a16="http://schemas.microsoft.com/office/drawing/2014/main" val="10001"/>
                  </a:ext>
                </a:extLst>
              </a:tr>
              <a:tr h="370840">
                <a:tc>
                  <a:txBody>
                    <a:bodyPr/>
                    <a:lstStyle/>
                    <a:p>
                      <a:pPr algn="ctr"/>
                      <a:r>
                        <a:rPr lang="pt-BR" dirty="0"/>
                        <a:t>Giovanna</a:t>
                      </a:r>
                      <a:r>
                        <a:rPr lang="pt-BR" baseline="0" dirty="0"/>
                        <a:t> Tomé Camargo</a:t>
                      </a:r>
                      <a:endParaRPr lang="pt-BR" dirty="0"/>
                    </a:p>
                  </a:txBody>
                  <a:tcPr/>
                </a:tc>
                <a:tc>
                  <a:txBody>
                    <a:bodyPr/>
                    <a:lstStyle/>
                    <a:p>
                      <a:r>
                        <a:rPr lang="pt-BR" dirty="0"/>
                        <a:t>                                          8</a:t>
                      </a:r>
                    </a:p>
                  </a:txBody>
                  <a:tcPr anchor="ctr"/>
                </a:tc>
                <a:extLst>
                  <a:ext uri="{0D108BD9-81ED-4DB2-BD59-A6C34878D82A}">
                    <a16:rowId xmlns:a16="http://schemas.microsoft.com/office/drawing/2014/main" val="10002"/>
                  </a:ext>
                </a:extLst>
              </a:tr>
              <a:tr h="370840">
                <a:tc>
                  <a:txBody>
                    <a:bodyPr/>
                    <a:lstStyle/>
                    <a:p>
                      <a:pPr algn="ctr"/>
                      <a:r>
                        <a:rPr lang="pt-BR" dirty="0"/>
                        <a:t>Isabela</a:t>
                      </a:r>
                      <a:r>
                        <a:rPr lang="pt-BR" baseline="0" dirty="0"/>
                        <a:t> </a:t>
                      </a:r>
                      <a:r>
                        <a:rPr lang="pt-BR" baseline="0" dirty="0" err="1"/>
                        <a:t>Gracielly</a:t>
                      </a:r>
                      <a:endParaRPr lang="pt-BR" dirty="0"/>
                    </a:p>
                  </a:txBody>
                  <a:tcPr/>
                </a:tc>
                <a:tc>
                  <a:txBody>
                    <a:bodyPr/>
                    <a:lstStyle/>
                    <a:p>
                      <a:r>
                        <a:rPr lang="pt-BR" dirty="0"/>
                        <a:t>                                        7.75</a:t>
                      </a:r>
                    </a:p>
                  </a:txBody>
                  <a:tcPr anchor="ctr"/>
                </a:tc>
                <a:extLst>
                  <a:ext uri="{0D108BD9-81ED-4DB2-BD59-A6C34878D82A}">
                    <a16:rowId xmlns:a16="http://schemas.microsoft.com/office/drawing/2014/main" val="10003"/>
                  </a:ext>
                </a:extLst>
              </a:tr>
              <a:tr h="370840">
                <a:tc>
                  <a:txBody>
                    <a:bodyPr/>
                    <a:lstStyle/>
                    <a:p>
                      <a:pPr algn="ctr"/>
                      <a:r>
                        <a:rPr lang="pt-BR" dirty="0"/>
                        <a:t>José</a:t>
                      </a:r>
                      <a:r>
                        <a:rPr lang="pt-BR" baseline="0" dirty="0"/>
                        <a:t> Rafael</a:t>
                      </a:r>
                      <a:endParaRPr lang="pt-BR" dirty="0"/>
                    </a:p>
                  </a:txBody>
                  <a:tcPr/>
                </a:tc>
                <a:tc>
                  <a:txBody>
                    <a:bodyPr/>
                    <a:lstStyle/>
                    <a:p>
                      <a:r>
                        <a:rPr lang="pt-BR" dirty="0"/>
                        <a:t>                                           7</a:t>
                      </a:r>
                    </a:p>
                  </a:txBody>
                  <a:tcPr anchor="ctr"/>
                </a:tc>
                <a:extLst>
                  <a:ext uri="{0D108BD9-81ED-4DB2-BD59-A6C34878D82A}">
                    <a16:rowId xmlns:a16="http://schemas.microsoft.com/office/drawing/2014/main" val="10004"/>
                  </a:ext>
                </a:extLst>
              </a:tr>
              <a:tr h="391403">
                <a:tc>
                  <a:txBody>
                    <a:bodyPr/>
                    <a:lstStyle/>
                    <a:p>
                      <a:pPr algn="ctr"/>
                      <a:r>
                        <a:rPr lang="pt-BR" dirty="0"/>
                        <a:t>Larissa</a:t>
                      </a:r>
                      <a:r>
                        <a:rPr lang="pt-BR" baseline="0" dirty="0"/>
                        <a:t> Rodrigues</a:t>
                      </a:r>
                      <a:endParaRPr lang="pt-BR" dirty="0"/>
                    </a:p>
                  </a:txBody>
                  <a:tcPr/>
                </a:tc>
                <a:tc>
                  <a:txBody>
                    <a:bodyPr/>
                    <a:lstStyle/>
                    <a:p>
                      <a:r>
                        <a:rPr lang="pt-BR" dirty="0"/>
                        <a:t>                                         9.5</a:t>
                      </a:r>
                    </a:p>
                  </a:txBody>
                  <a:tcPr anchor="ctr"/>
                </a:tc>
                <a:extLst>
                  <a:ext uri="{0D108BD9-81ED-4DB2-BD59-A6C34878D82A}">
                    <a16:rowId xmlns:a16="http://schemas.microsoft.com/office/drawing/2014/main" val="10005"/>
                  </a:ext>
                </a:extLst>
              </a:tr>
              <a:tr h="370840">
                <a:tc>
                  <a:txBody>
                    <a:bodyPr/>
                    <a:lstStyle/>
                    <a:p>
                      <a:pPr algn="ctr"/>
                      <a:r>
                        <a:rPr lang="pt-BR" dirty="0"/>
                        <a:t>Thales Gabriel Alves</a:t>
                      </a:r>
                      <a:r>
                        <a:rPr lang="pt-BR" baseline="0" dirty="0"/>
                        <a:t> Martins</a:t>
                      </a:r>
                      <a:endParaRPr lang="pt-BR" dirty="0"/>
                    </a:p>
                  </a:txBody>
                  <a:tcPr/>
                </a:tc>
                <a:tc>
                  <a:txBody>
                    <a:bodyPr/>
                    <a:lstStyle/>
                    <a:p>
                      <a:r>
                        <a:rPr lang="pt-BR" dirty="0"/>
                        <a:t>                                         9.5</a:t>
                      </a:r>
                    </a:p>
                  </a:txBody>
                  <a:tcPr anchor="ctr"/>
                </a:tc>
                <a:extLst>
                  <a:ext uri="{0D108BD9-81ED-4DB2-BD59-A6C34878D82A}">
                    <a16:rowId xmlns:a16="http://schemas.microsoft.com/office/drawing/2014/main" val="10006"/>
                  </a:ext>
                </a:extLst>
              </a:tr>
            </a:tbl>
          </a:graphicData>
        </a:graphic>
      </p:graphicFrame>
      <p:graphicFrame>
        <p:nvGraphicFramePr>
          <p:cNvPr id="12" name="Tabela 11"/>
          <p:cNvGraphicFramePr>
            <a:graphicFrameLocks noGrp="1"/>
          </p:cNvGraphicFramePr>
          <p:nvPr>
            <p:extLst/>
          </p:nvPr>
        </p:nvGraphicFramePr>
        <p:xfrm>
          <a:off x="1096963" y="5124398"/>
          <a:ext cx="9502504" cy="370840"/>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20000"/>
                    </a:ext>
                  </a:extLst>
                </a:gridCol>
                <a:gridCol w="4751252">
                  <a:extLst>
                    <a:ext uri="{9D8B030D-6E8A-4147-A177-3AD203B41FA5}">
                      <a16:colId xmlns:a16="http://schemas.microsoft.com/office/drawing/2014/main" val="20001"/>
                    </a:ext>
                  </a:extLst>
                </a:gridCol>
              </a:tblGrid>
              <a:tr h="370840">
                <a:tc>
                  <a:txBody>
                    <a:bodyPr/>
                    <a:lstStyle/>
                    <a:p>
                      <a:r>
                        <a:rPr lang="pt-BR" dirty="0"/>
                        <a:t>Nota</a:t>
                      </a:r>
                      <a:r>
                        <a:rPr lang="pt-BR" baseline="0" dirty="0"/>
                        <a:t> do grupo</a:t>
                      </a:r>
                      <a:endParaRPr lang="pt-BR" dirty="0"/>
                    </a:p>
                  </a:txBody>
                  <a:tcPr/>
                </a:tc>
                <a:tc>
                  <a:txBody>
                    <a:bodyPr/>
                    <a:lstStyle/>
                    <a:p>
                      <a:r>
                        <a:rPr lang="pt-BR" dirty="0"/>
                        <a:t>                                         8,5</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87774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07</a:t>
            </a:r>
            <a:endParaRPr lang="pt-BR" dirty="0">
              <a:solidFill>
                <a:srgbClr val="FF0000"/>
              </a:solidFill>
            </a:endParaRPr>
          </a:p>
        </p:txBody>
      </p:sp>
    </p:spTree>
    <p:extLst>
      <p:ext uri="{BB962C8B-B14F-4D97-AF65-F5344CB8AC3E}">
        <p14:creationId xmlns:p14="http://schemas.microsoft.com/office/powerpoint/2010/main" val="2374623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9EEA4D0-8F02-4A3E-9CD4-C59C07096F92}"/>
              </a:ext>
            </a:extLst>
          </p:cNvPr>
          <p:cNvSpPr>
            <a:spLocks noGrp="1"/>
          </p:cNvSpPr>
          <p:nvPr>
            <p:ph type="title"/>
          </p:nvPr>
        </p:nvSpPr>
        <p:spPr>
          <a:xfrm>
            <a:off x="1178417" y="915696"/>
            <a:ext cx="10058400" cy="964276"/>
          </a:xfrm>
        </p:spPr>
        <p:txBody>
          <a:bodyPr>
            <a:normAutofit/>
          </a:bodyPr>
          <a:lstStyle/>
          <a:p>
            <a:r>
              <a:rPr lang="pt-BR" dirty="0"/>
              <a:t>Integração do Banco de Dados</a:t>
            </a:r>
          </a:p>
        </p:txBody>
      </p:sp>
      <p:sp>
        <p:nvSpPr>
          <p:cNvPr id="8"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dirty="0"/>
              <a:t> Os integrantes decidem divisão e conteúdo a ser apresentado.</a:t>
            </a:r>
          </a:p>
        </p:txBody>
      </p:sp>
    </p:spTree>
    <p:extLst>
      <p:ext uri="{BB962C8B-B14F-4D97-AF65-F5344CB8AC3E}">
        <p14:creationId xmlns:p14="http://schemas.microsoft.com/office/powerpoint/2010/main" val="42152075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139941"/>
            <a:ext cx="10058399" cy="3312886"/>
          </a:xfrm>
          <a:prstGeom prst="rect">
            <a:avLst/>
          </a:prstGeom>
        </p:spPr>
      </p:pic>
    </p:spTree>
    <p:extLst>
      <p:ext uri="{BB962C8B-B14F-4D97-AF65-F5344CB8AC3E}">
        <p14:creationId xmlns:p14="http://schemas.microsoft.com/office/powerpoint/2010/main" val="15212347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94657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23330"/>
          </a:xfrm>
        </p:spPr>
        <p:txBody>
          <a:bodyPr/>
          <a:lstStyle/>
          <a:p>
            <a:r>
              <a:rPr lang="pt-BR" dirty="0"/>
              <a:t>Funcionalidades</a:t>
            </a:r>
          </a:p>
        </p:txBody>
      </p:sp>
      <p:pic>
        <p:nvPicPr>
          <p:cNvPr id="4" name="Imagem 3"/>
          <p:cNvPicPr>
            <a:picLocks noChangeAspect="1"/>
          </p:cNvPicPr>
          <p:nvPr/>
        </p:nvPicPr>
        <p:blipFill rotWithShape="1">
          <a:blip r:embed="rId2"/>
          <a:srcRect l="106" t="21958" r="1338" b="7961"/>
          <a:stretch/>
        </p:blipFill>
        <p:spPr>
          <a:xfrm>
            <a:off x="12879" y="1506828"/>
            <a:ext cx="12015990" cy="4803820"/>
          </a:xfrm>
          <a:prstGeom prst="rect">
            <a:avLst/>
          </a:prstGeom>
        </p:spPr>
      </p:pic>
    </p:spTree>
    <p:extLst>
      <p:ext uri="{BB962C8B-B14F-4D97-AF65-F5344CB8AC3E}">
        <p14:creationId xmlns:p14="http://schemas.microsoft.com/office/powerpoint/2010/main" val="17785133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23330"/>
          </a:xfrm>
        </p:spPr>
        <p:txBody>
          <a:bodyPr/>
          <a:lstStyle/>
          <a:p>
            <a:r>
              <a:rPr lang="pt-BR" dirty="0"/>
              <a:t>Funcionalidades</a:t>
            </a:r>
          </a:p>
        </p:txBody>
      </p:sp>
      <p:pic>
        <p:nvPicPr>
          <p:cNvPr id="4" name="Imagem 3"/>
          <p:cNvPicPr>
            <a:picLocks noChangeAspect="1"/>
          </p:cNvPicPr>
          <p:nvPr/>
        </p:nvPicPr>
        <p:blipFill rotWithShape="1">
          <a:blip r:embed="rId2"/>
          <a:srcRect l="-106" t="21958" r="1127" b="7397"/>
          <a:stretch/>
        </p:blipFill>
        <p:spPr>
          <a:xfrm>
            <a:off x="-12878" y="1506828"/>
            <a:ext cx="12067504" cy="4842457"/>
          </a:xfrm>
          <a:prstGeom prst="rect">
            <a:avLst/>
          </a:prstGeom>
        </p:spPr>
      </p:pic>
    </p:spTree>
    <p:extLst>
      <p:ext uri="{BB962C8B-B14F-4D97-AF65-F5344CB8AC3E}">
        <p14:creationId xmlns:p14="http://schemas.microsoft.com/office/powerpoint/2010/main" val="17441185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23330"/>
          </a:xfrm>
        </p:spPr>
        <p:txBody>
          <a:bodyPr/>
          <a:lstStyle/>
          <a:p>
            <a:r>
              <a:rPr lang="pt-BR" dirty="0"/>
              <a:t>Funcionalidades</a:t>
            </a:r>
          </a:p>
        </p:txBody>
      </p:sp>
      <p:pic>
        <p:nvPicPr>
          <p:cNvPr id="5" name="Imagem 4"/>
          <p:cNvPicPr>
            <a:picLocks noChangeAspect="1"/>
          </p:cNvPicPr>
          <p:nvPr/>
        </p:nvPicPr>
        <p:blipFill rotWithShape="1">
          <a:blip r:embed="rId2"/>
          <a:srcRect l="423" t="15758" r="1444" b="8900"/>
          <a:stretch/>
        </p:blipFill>
        <p:spPr>
          <a:xfrm>
            <a:off x="144243" y="1302267"/>
            <a:ext cx="11964474" cy="5164429"/>
          </a:xfrm>
          <a:prstGeom prst="rect">
            <a:avLst/>
          </a:prstGeom>
        </p:spPr>
      </p:pic>
    </p:spTree>
    <p:extLst>
      <p:ext uri="{BB962C8B-B14F-4D97-AF65-F5344CB8AC3E}">
        <p14:creationId xmlns:p14="http://schemas.microsoft.com/office/powerpoint/2010/main" val="284848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Funcionalidade – </a:t>
            </a:r>
            <a:r>
              <a:rPr lang="pt-BR" dirty="0" err="1"/>
              <a:t>Login</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694" y="2344189"/>
            <a:ext cx="10401571" cy="2535382"/>
          </a:xfrm>
        </p:spPr>
      </p:pic>
    </p:spTree>
    <p:extLst>
      <p:ext uri="{BB962C8B-B14F-4D97-AF65-F5344CB8AC3E}">
        <p14:creationId xmlns:p14="http://schemas.microsoft.com/office/powerpoint/2010/main" val="30006876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4532175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41521141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23330"/>
          </a:xfrm>
        </p:spPr>
        <p:txBody>
          <a:bodyPr/>
          <a:lstStyle/>
          <a:p>
            <a:r>
              <a:rPr lang="pt-BR" dirty="0"/>
              <a:t>Funcionalidades</a:t>
            </a:r>
          </a:p>
        </p:txBody>
      </p:sp>
      <p:pic>
        <p:nvPicPr>
          <p:cNvPr id="5" name="Imagem 4">
            <a:extLst>
              <a:ext uri="{FF2B5EF4-FFF2-40B4-BE49-F238E27FC236}">
                <a16:creationId xmlns:a16="http://schemas.microsoft.com/office/drawing/2014/main" id="{4A92F6B7-A5C7-423C-A4C6-FC5302EF18BF}"/>
              </a:ext>
            </a:extLst>
          </p:cNvPr>
          <p:cNvPicPr>
            <a:picLocks noChangeAspect="1"/>
          </p:cNvPicPr>
          <p:nvPr/>
        </p:nvPicPr>
        <p:blipFill rotWithShape="1">
          <a:blip r:embed="rId2"/>
          <a:srcRect l="533" t="12423" r="-533" b="832"/>
          <a:stretch/>
        </p:blipFill>
        <p:spPr>
          <a:xfrm>
            <a:off x="848139" y="1325217"/>
            <a:ext cx="10362786" cy="4856508"/>
          </a:xfrm>
          <a:prstGeom prst="rect">
            <a:avLst/>
          </a:prstGeom>
        </p:spPr>
      </p:pic>
    </p:spTree>
    <p:extLst>
      <p:ext uri="{BB962C8B-B14F-4D97-AF65-F5344CB8AC3E}">
        <p14:creationId xmlns:p14="http://schemas.microsoft.com/office/powerpoint/2010/main" val="13712565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23330"/>
          </a:xfrm>
        </p:spPr>
        <p:txBody>
          <a:bodyPr/>
          <a:lstStyle/>
          <a:p>
            <a:r>
              <a:rPr lang="pt-BR" dirty="0"/>
              <a:t>Funcionalidades</a:t>
            </a:r>
          </a:p>
        </p:txBody>
      </p:sp>
      <p:pic>
        <p:nvPicPr>
          <p:cNvPr id="5" name="Imagem 4">
            <a:extLst>
              <a:ext uri="{FF2B5EF4-FFF2-40B4-BE49-F238E27FC236}">
                <a16:creationId xmlns:a16="http://schemas.microsoft.com/office/drawing/2014/main" id="{1DED7B62-5AD4-46F1-BD5C-302DE05670D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320" b="557"/>
          <a:stretch/>
        </p:blipFill>
        <p:spPr>
          <a:xfrm>
            <a:off x="1036320" y="0"/>
            <a:ext cx="9537840" cy="6332688"/>
          </a:xfrm>
          <a:prstGeom prst="rect">
            <a:avLst/>
          </a:prstGeom>
        </p:spPr>
      </p:pic>
    </p:spTree>
    <p:extLst>
      <p:ext uri="{BB962C8B-B14F-4D97-AF65-F5344CB8AC3E}">
        <p14:creationId xmlns:p14="http://schemas.microsoft.com/office/powerpoint/2010/main" val="4876426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40832198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377939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564899"/>
            <a:ext cx="10058400" cy="923330"/>
          </a:xfrm>
        </p:spPr>
        <p:txBody>
          <a:bodyPr/>
          <a:lstStyle/>
          <a:p>
            <a:r>
              <a:rPr lang="pt-BR" dirty="0"/>
              <a:t>Funcionalidades</a:t>
            </a:r>
          </a:p>
        </p:txBody>
      </p:sp>
      <p:pic>
        <p:nvPicPr>
          <p:cNvPr id="5" name="Imagem 4">
            <a:extLst>
              <a:ext uri="{FF2B5EF4-FFF2-40B4-BE49-F238E27FC236}">
                <a16:creationId xmlns:a16="http://schemas.microsoft.com/office/drawing/2014/main" id="{45E8C577-8701-456E-8F2C-20674BD3A9AA}"/>
              </a:ext>
            </a:extLst>
          </p:cNvPr>
          <p:cNvPicPr>
            <a:picLocks noChangeAspect="1"/>
          </p:cNvPicPr>
          <p:nvPr/>
        </p:nvPicPr>
        <p:blipFill>
          <a:blip r:embed="rId2"/>
          <a:stretch>
            <a:fillRect/>
          </a:stretch>
        </p:blipFill>
        <p:spPr>
          <a:xfrm>
            <a:off x="697230" y="1671598"/>
            <a:ext cx="10858500" cy="4419600"/>
          </a:xfrm>
          <a:prstGeom prst="rect">
            <a:avLst/>
          </a:prstGeom>
        </p:spPr>
      </p:pic>
    </p:spTree>
    <p:extLst>
      <p:ext uri="{BB962C8B-B14F-4D97-AF65-F5344CB8AC3E}">
        <p14:creationId xmlns:p14="http://schemas.microsoft.com/office/powerpoint/2010/main" val="22354127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24686693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Iteração #02</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05589"/>
            <a:ext cx="10058400" cy="4103928"/>
          </a:xfrm>
        </p:spPr>
      </p:pic>
    </p:spTree>
    <p:extLst>
      <p:ext uri="{BB962C8B-B14F-4D97-AF65-F5344CB8AC3E}">
        <p14:creationId xmlns:p14="http://schemas.microsoft.com/office/powerpoint/2010/main" val="16694186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47135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6" y="2056119"/>
            <a:ext cx="9678005" cy="3735081"/>
          </a:xfrm>
        </p:spPr>
        <p:txBody>
          <a:bodyPr>
            <a:normAutofit fontScale="92500" lnSpcReduction="20000"/>
          </a:bodyPr>
          <a:lstStyle/>
          <a:p>
            <a:pPr algn="just">
              <a:lnSpc>
                <a:spcPct val="150000"/>
              </a:lnSpc>
              <a:buFont typeface="Arial" panose="020B0604020202020204" pitchFamily="34" charset="0"/>
              <a:buChar char="•"/>
            </a:pPr>
            <a:r>
              <a:rPr lang="pt-BR" b="1" dirty="0"/>
              <a:t> Cenário Principal: </a:t>
            </a:r>
            <a:r>
              <a:rPr lang="en-US" dirty="0" err="1"/>
              <a:t>Adicionar</a:t>
            </a:r>
            <a:r>
              <a:rPr lang="en-US" dirty="0"/>
              <a:t> </a:t>
            </a:r>
            <a:r>
              <a:rPr lang="en-US" dirty="0" err="1"/>
              <a:t>Patologias</a:t>
            </a:r>
            <a:r>
              <a:rPr lang="en-US" dirty="0"/>
              <a:t>/</a:t>
            </a:r>
            <a:r>
              <a:rPr lang="en-US" dirty="0" err="1"/>
              <a:t>Medicações</a:t>
            </a:r>
            <a:r>
              <a:rPr lang="en-US" dirty="0"/>
              <a:t> </a:t>
            </a:r>
            <a:r>
              <a:rPr lang="en-US" dirty="0" err="1"/>
              <a:t>Contínuas</a:t>
            </a:r>
            <a:r>
              <a:rPr lang="pt-BR" dirty="0"/>
              <a:t> (redirecionar a para página de </a:t>
            </a:r>
            <a:r>
              <a:rPr lang="en-US" dirty="0" err="1"/>
              <a:t>Adicionar</a:t>
            </a:r>
            <a:r>
              <a:rPr lang="en-US" dirty="0"/>
              <a:t> </a:t>
            </a:r>
            <a:r>
              <a:rPr lang="en-US" dirty="0" err="1"/>
              <a:t>Patologias</a:t>
            </a:r>
            <a:r>
              <a:rPr lang="en-US" dirty="0"/>
              <a:t>/</a:t>
            </a:r>
            <a:r>
              <a:rPr lang="en-US" dirty="0" err="1"/>
              <a:t>Medicações</a:t>
            </a:r>
            <a:r>
              <a:rPr lang="en-US" dirty="0"/>
              <a:t> </a:t>
            </a:r>
            <a:r>
              <a:rPr lang="en-US" dirty="0" err="1"/>
              <a:t>Contínuas</a:t>
            </a:r>
            <a:r>
              <a:rPr lang="pt-BR" dirty="0"/>
              <a:t>).</a:t>
            </a:r>
          </a:p>
          <a:p>
            <a:pPr algn="just">
              <a:lnSpc>
                <a:spcPct val="150000"/>
              </a:lnSpc>
              <a:buFont typeface="Arial" panose="020B0604020202020204" pitchFamily="34" charset="0"/>
              <a:buChar char="•"/>
            </a:pPr>
            <a:r>
              <a:rPr lang="pt-BR" b="1" dirty="0"/>
              <a:t>Fluxo Alternativo #A: </a:t>
            </a:r>
            <a:r>
              <a:rPr lang="pt-BR" dirty="0"/>
              <a:t>Patologia ou medicação já cadastrada (O sistema deverá comunicar ao usuário com uma mensagem alertando que já existe a patologia).</a:t>
            </a:r>
          </a:p>
          <a:p>
            <a:pPr algn="just" hangingPunct="0">
              <a:lnSpc>
                <a:spcPct val="150000"/>
              </a:lnSpc>
              <a:buFont typeface="Arial" panose="020B0604020202020204" pitchFamily="34" charset="0"/>
              <a:buChar char="•"/>
            </a:pPr>
            <a:r>
              <a:rPr lang="pt-BR" b="1" dirty="0"/>
              <a:t> Fluxo Alternativo #B: </a:t>
            </a:r>
            <a:r>
              <a:rPr lang="pt-BR" dirty="0"/>
              <a:t>Campo deixado em branco (mostrar uma mensagem pedindo ao usuário que preencha o campo).</a:t>
            </a:r>
          </a:p>
          <a:p>
            <a:pPr algn="just" hangingPunct="0">
              <a:lnSpc>
                <a:spcPct val="150000"/>
              </a:lnSpc>
              <a:buFont typeface="Arial" panose="020B0604020202020204" pitchFamily="34" charset="0"/>
              <a:buChar char="•"/>
            </a:pPr>
            <a:r>
              <a:rPr lang="pt-BR" dirty="0"/>
              <a:t> </a:t>
            </a:r>
            <a:r>
              <a:rPr lang="pt-BR" b="1" dirty="0"/>
              <a:t>Fluxo Alternativo #C: </a:t>
            </a:r>
            <a:r>
              <a:rPr lang="pt-BR" dirty="0"/>
              <a:t>Usuário pressiona o botão “cancelar”(O sistema irá redirecioná-lo para a página inicial). </a:t>
            </a:r>
          </a:p>
          <a:p>
            <a:pPr marL="0" indent="0" algn="just">
              <a:lnSpc>
                <a:spcPct val="150000"/>
              </a:lnSpc>
              <a:buNone/>
            </a:pPr>
            <a:endParaRPr lang="pt-BR" dirty="0"/>
          </a:p>
          <a:p>
            <a:pPr lvl="0" algn="just">
              <a:lnSpc>
                <a:spcPct val="150000"/>
              </a:lnSpc>
              <a:buFont typeface="Arial" panose="020B0604020202020204" pitchFamily="34" charset="0"/>
              <a:buChar char="•"/>
            </a:pPr>
            <a:endParaRPr lang="pt-BR" dirty="0"/>
          </a:p>
          <a:p>
            <a:pPr marL="0" indent="0" algn="just">
              <a:lnSpc>
                <a:spcPct val="150000"/>
              </a:lnSpc>
              <a:buNone/>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261052780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0170"/>
            <a:ext cx="10058400" cy="826580"/>
          </a:xfrm>
        </p:spPr>
        <p:txBody>
          <a:bodyPr/>
          <a:lstStyle/>
          <a:p>
            <a:r>
              <a:rPr lang="pt-BR" dirty="0"/>
              <a:t>Funcionalidades</a:t>
            </a:r>
          </a:p>
        </p:txBody>
      </p:sp>
      <p:pic>
        <p:nvPicPr>
          <p:cNvPr id="5" name="Imagem 4"/>
          <p:cNvPicPr>
            <a:picLocks noChangeAspect="1"/>
          </p:cNvPicPr>
          <p:nvPr/>
        </p:nvPicPr>
        <p:blipFill rotWithShape="1">
          <a:blip r:embed="rId2"/>
          <a:srcRect l="106" t="15382" r="1232" b="7961"/>
          <a:stretch/>
        </p:blipFill>
        <p:spPr>
          <a:xfrm>
            <a:off x="1300765" y="1759635"/>
            <a:ext cx="9710671" cy="4241920"/>
          </a:xfrm>
          <a:prstGeom prst="rect">
            <a:avLst/>
          </a:prstGeom>
        </p:spPr>
      </p:pic>
    </p:spTree>
    <p:extLst>
      <p:ext uri="{BB962C8B-B14F-4D97-AF65-F5344CB8AC3E}">
        <p14:creationId xmlns:p14="http://schemas.microsoft.com/office/powerpoint/2010/main" val="103413732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0170"/>
            <a:ext cx="10058400" cy="826580"/>
          </a:xfrm>
        </p:spPr>
        <p:txBody>
          <a:bodyPr/>
          <a:lstStyle/>
          <a:p>
            <a:r>
              <a:rPr lang="pt-BR" dirty="0"/>
              <a:t>Funcionalidades</a:t>
            </a:r>
          </a:p>
        </p:txBody>
      </p:sp>
      <p:pic>
        <p:nvPicPr>
          <p:cNvPr id="4" name="Imagem 3"/>
          <p:cNvPicPr>
            <a:picLocks noChangeAspect="1"/>
          </p:cNvPicPr>
          <p:nvPr/>
        </p:nvPicPr>
        <p:blipFill rotWithShape="1">
          <a:blip r:embed="rId2"/>
          <a:srcRect t="15758" r="1655" b="7585"/>
          <a:stretch/>
        </p:blipFill>
        <p:spPr>
          <a:xfrm>
            <a:off x="0" y="1081825"/>
            <a:ext cx="11990231" cy="5254581"/>
          </a:xfrm>
          <a:prstGeom prst="rect">
            <a:avLst/>
          </a:prstGeom>
        </p:spPr>
      </p:pic>
    </p:spTree>
    <p:extLst>
      <p:ext uri="{BB962C8B-B14F-4D97-AF65-F5344CB8AC3E}">
        <p14:creationId xmlns:p14="http://schemas.microsoft.com/office/powerpoint/2010/main" val="339230831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14250310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375289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8550" y="113709"/>
            <a:ext cx="10058400" cy="826580"/>
          </a:xfrm>
        </p:spPr>
        <p:txBody>
          <a:bodyPr/>
          <a:lstStyle/>
          <a:p>
            <a:r>
              <a:rPr lang="pt-BR" dirty="0"/>
              <a:t>Funcionalidades – Não concluída </a:t>
            </a:r>
          </a:p>
        </p:txBody>
      </p:sp>
      <p:pic>
        <p:nvPicPr>
          <p:cNvPr id="5" name="Imagem 4"/>
          <p:cNvPicPr>
            <a:picLocks noChangeAspect="1"/>
          </p:cNvPicPr>
          <p:nvPr/>
        </p:nvPicPr>
        <p:blipFill rotWithShape="1">
          <a:blip r:embed="rId2"/>
          <a:srcRect l="211" t="21582" r="1337" b="7585"/>
          <a:stretch/>
        </p:blipFill>
        <p:spPr>
          <a:xfrm>
            <a:off x="25758" y="1481070"/>
            <a:ext cx="12003110" cy="4855336"/>
          </a:xfrm>
          <a:prstGeom prst="rect">
            <a:avLst/>
          </a:prstGeom>
        </p:spPr>
      </p:pic>
    </p:spTree>
    <p:extLst>
      <p:ext uri="{BB962C8B-B14F-4D97-AF65-F5344CB8AC3E}">
        <p14:creationId xmlns:p14="http://schemas.microsoft.com/office/powerpoint/2010/main" val="25376549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20772862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36860087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0170"/>
            <a:ext cx="10058400" cy="826580"/>
          </a:xfrm>
        </p:spPr>
        <p:txBody>
          <a:bodyPr/>
          <a:lstStyle/>
          <a:p>
            <a:r>
              <a:rPr lang="pt-BR" dirty="0"/>
              <a:t>Funcionalidades</a:t>
            </a:r>
          </a:p>
        </p:txBody>
      </p:sp>
      <p:pic>
        <p:nvPicPr>
          <p:cNvPr id="4" name="Imagem 3"/>
          <p:cNvPicPr>
            <a:picLocks noChangeAspect="1"/>
          </p:cNvPicPr>
          <p:nvPr/>
        </p:nvPicPr>
        <p:blipFill rotWithShape="1">
          <a:blip r:embed="rId2"/>
          <a:srcRect l="212" t="21958" r="1443" b="6082"/>
          <a:stretch/>
        </p:blipFill>
        <p:spPr>
          <a:xfrm>
            <a:off x="25758" y="1506828"/>
            <a:ext cx="11990231" cy="4932609"/>
          </a:xfrm>
          <a:prstGeom prst="rect">
            <a:avLst/>
          </a:prstGeom>
        </p:spPr>
      </p:pic>
    </p:spTree>
    <p:extLst>
      <p:ext uri="{BB962C8B-B14F-4D97-AF65-F5344CB8AC3E}">
        <p14:creationId xmlns:p14="http://schemas.microsoft.com/office/powerpoint/2010/main" val="2057168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22353859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3777853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6" name="Imagem 5">
            <a:extLst>
              <a:ext uri="{FF2B5EF4-FFF2-40B4-BE49-F238E27FC236}">
                <a16:creationId xmlns:a16="http://schemas.microsoft.com/office/drawing/2014/main" id="{B04AEC8F-CA13-43CB-806A-BBBCCCCB7DD1}"/>
              </a:ext>
            </a:extLst>
          </p:cNvPr>
          <p:cNvPicPr>
            <a:picLocks noChangeAspect="1"/>
          </p:cNvPicPr>
          <p:nvPr/>
        </p:nvPicPr>
        <p:blipFill rotWithShape="1">
          <a:blip r:embed="rId2">
            <a:extLst>
              <a:ext uri="{28A0092B-C50C-407E-A947-70E740481C1C}">
                <a14:useLocalDpi xmlns:a14="http://schemas.microsoft.com/office/drawing/2010/main" val="0"/>
              </a:ext>
            </a:extLst>
          </a:blip>
          <a:srcRect l="-1851" t="4921" r="1851" b="20123"/>
          <a:stretch/>
        </p:blipFill>
        <p:spPr>
          <a:xfrm>
            <a:off x="1097280" y="1922891"/>
            <a:ext cx="9640507" cy="4062696"/>
          </a:xfrm>
          <a:prstGeom prst="rect">
            <a:avLst/>
          </a:prstGeom>
        </p:spPr>
      </p:pic>
    </p:spTree>
    <p:extLst>
      <p:ext uri="{BB962C8B-B14F-4D97-AF65-F5344CB8AC3E}">
        <p14:creationId xmlns:p14="http://schemas.microsoft.com/office/powerpoint/2010/main" val="9100928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0170"/>
            <a:ext cx="10058400" cy="826580"/>
          </a:xfrm>
        </p:spPr>
        <p:txBody>
          <a:bodyPr/>
          <a:lstStyle/>
          <a:p>
            <a:r>
              <a:rPr lang="pt-BR" dirty="0"/>
              <a:t>Funcionalidades</a:t>
            </a:r>
          </a:p>
        </p:txBody>
      </p:sp>
      <p:sp>
        <p:nvSpPr>
          <p:cNvPr id="3" name="CaixaDeTexto 2"/>
          <p:cNvSpPr txBox="1"/>
          <p:nvPr/>
        </p:nvSpPr>
        <p:spPr>
          <a:xfrm>
            <a:off x="10137913" y="61794"/>
            <a:ext cx="2486034" cy="923330"/>
          </a:xfrm>
          <a:prstGeom prst="rect">
            <a:avLst/>
          </a:prstGeom>
          <a:noFill/>
        </p:spPr>
        <p:txBody>
          <a:bodyPr wrap="square" rtlCol="0">
            <a:spAutoFit/>
          </a:bodyPr>
          <a:lstStyle/>
          <a:p>
            <a:r>
              <a:rPr lang="pt-BR" dirty="0"/>
              <a:t>Larissa</a:t>
            </a:r>
          </a:p>
          <a:p>
            <a:r>
              <a:rPr lang="pt-BR" dirty="0"/>
              <a:t>Interação #2</a:t>
            </a:r>
          </a:p>
          <a:p>
            <a:r>
              <a:rPr lang="pt-BR" dirty="0"/>
              <a:t>Traçar vida alimentar</a:t>
            </a:r>
          </a:p>
        </p:txBody>
      </p:sp>
      <p:pic>
        <p:nvPicPr>
          <p:cNvPr id="4" name="Imagem 3">
            <a:extLst>
              <a:ext uri="{FF2B5EF4-FFF2-40B4-BE49-F238E27FC236}">
                <a16:creationId xmlns:a16="http://schemas.microsoft.com/office/drawing/2014/main" id="{80C56291-2297-425A-A77F-C15E44CD2230}"/>
              </a:ext>
            </a:extLst>
          </p:cNvPr>
          <p:cNvPicPr>
            <a:picLocks noChangeAspect="1"/>
          </p:cNvPicPr>
          <p:nvPr/>
        </p:nvPicPr>
        <p:blipFill>
          <a:blip r:embed="rId2"/>
          <a:stretch>
            <a:fillRect/>
          </a:stretch>
        </p:blipFill>
        <p:spPr>
          <a:xfrm>
            <a:off x="1097280" y="1033501"/>
            <a:ext cx="10058400" cy="5301040"/>
          </a:xfrm>
          <a:prstGeom prst="rect">
            <a:avLst/>
          </a:prstGeom>
        </p:spPr>
      </p:pic>
    </p:spTree>
    <p:extLst>
      <p:ext uri="{BB962C8B-B14F-4D97-AF65-F5344CB8AC3E}">
        <p14:creationId xmlns:p14="http://schemas.microsoft.com/office/powerpoint/2010/main" val="35595488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10170"/>
            <a:ext cx="10058400" cy="826580"/>
          </a:xfrm>
        </p:spPr>
        <p:txBody>
          <a:bodyPr/>
          <a:lstStyle/>
          <a:p>
            <a:r>
              <a:rPr lang="pt-BR" dirty="0"/>
              <a:t>Funcionalidades</a:t>
            </a:r>
          </a:p>
        </p:txBody>
      </p:sp>
      <p:pic>
        <p:nvPicPr>
          <p:cNvPr id="5" name="Imagem 4">
            <a:extLst>
              <a:ext uri="{FF2B5EF4-FFF2-40B4-BE49-F238E27FC236}">
                <a16:creationId xmlns:a16="http://schemas.microsoft.com/office/drawing/2014/main" id="{B221BDA0-FFAC-4BDA-9F43-5C1058360792}"/>
              </a:ext>
            </a:extLst>
          </p:cNvPr>
          <p:cNvPicPr>
            <a:picLocks noChangeAspect="1"/>
          </p:cNvPicPr>
          <p:nvPr/>
        </p:nvPicPr>
        <p:blipFill rotWithShape="1">
          <a:blip r:embed="rId2"/>
          <a:srcRect l="-3029" t="-2829" b="1"/>
          <a:stretch/>
        </p:blipFill>
        <p:spPr>
          <a:xfrm>
            <a:off x="649331" y="110170"/>
            <a:ext cx="10270460" cy="6268337"/>
          </a:xfrm>
          <a:prstGeom prst="rect">
            <a:avLst/>
          </a:prstGeom>
        </p:spPr>
      </p:pic>
    </p:spTree>
    <p:extLst>
      <p:ext uri="{BB962C8B-B14F-4D97-AF65-F5344CB8AC3E}">
        <p14:creationId xmlns:p14="http://schemas.microsoft.com/office/powerpoint/2010/main" val="35743210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4137586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MODXX </a:t>
            </a:r>
            <a:r>
              <a:rPr lang="pt-BR" sz="2400" dirty="0"/>
              <a:t>(Repete para todos os casos de uso)</a:t>
            </a:r>
            <a:endParaRPr lang="pt-BR" dirty="0"/>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XXXXXXXXXXXXXX (Descrição Simplificada)</a:t>
            </a:r>
          </a:p>
          <a:p>
            <a:pPr>
              <a:buFont typeface="Arial" panose="020B0604020202020204" pitchFamily="34" charset="0"/>
              <a:buChar char="•"/>
            </a:pPr>
            <a:r>
              <a:rPr lang="pt-BR" b="1" dirty="0"/>
              <a:t>Fluxo Alternativo #01: </a:t>
            </a:r>
            <a:r>
              <a:rPr lang="pt-BR" dirty="0"/>
              <a:t>XXXXXXXXXXXXXX (Descrição Simplificada)</a:t>
            </a:r>
          </a:p>
          <a:p>
            <a:pPr>
              <a:buFont typeface="Arial" panose="020B0604020202020204" pitchFamily="34" charset="0"/>
              <a:buChar char="•"/>
            </a:pPr>
            <a:r>
              <a:rPr lang="pt-BR" b="1" dirty="0"/>
              <a:t>Fluxo Alternativo #02: </a:t>
            </a:r>
            <a:r>
              <a:rPr lang="pt-BR" dirty="0"/>
              <a:t>XXXXXXXXXXXXXX (Descrição Simplificada)</a:t>
            </a:r>
          </a:p>
          <a:p>
            <a:pPr>
              <a:buFont typeface="Arial" panose="020B0604020202020204" pitchFamily="34" charset="0"/>
              <a:buChar char="•"/>
            </a:pPr>
            <a:r>
              <a:rPr lang="pt-BR" dirty="0"/>
              <a:t>...</a:t>
            </a:r>
          </a:p>
          <a:p>
            <a:pPr>
              <a:buFont typeface="Arial" panose="020B0604020202020204" pitchFamily="34" charset="0"/>
              <a:buChar char="•"/>
            </a:pPr>
            <a:r>
              <a:rPr lang="pt-BR" b="1" dirty="0"/>
              <a:t>Fluxo Alternativo #N: </a:t>
            </a:r>
            <a:r>
              <a:rPr lang="pt-BR" dirty="0"/>
              <a:t>XXXXXXXXXXXXXX (Descrição Simplificada)</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38804843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800" y="810542"/>
            <a:ext cx="10058400" cy="826580"/>
          </a:xfrm>
        </p:spPr>
        <p:txBody>
          <a:bodyPr/>
          <a:lstStyle/>
          <a:p>
            <a:r>
              <a:rPr lang="pt-BR" dirty="0"/>
              <a:t>Funcionalidades</a:t>
            </a:r>
          </a:p>
        </p:txBody>
      </p:sp>
      <p:pic>
        <p:nvPicPr>
          <p:cNvPr id="4" name="Imagem 3">
            <a:extLst>
              <a:ext uri="{FF2B5EF4-FFF2-40B4-BE49-F238E27FC236}">
                <a16:creationId xmlns:a16="http://schemas.microsoft.com/office/drawing/2014/main" id="{DD491AF2-7357-4FF4-AE9E-02C4DE142FF7}"/>
              </a:ext>
            </a:extLst>
          </p:cNvPr>
          <p:cNvPicPr>
            <a:picLocks noChangeAspect="1"/>
          </p:cNvPicPr>
          <p:nvPr/>
        </p:nvPicPr>
        <p:blipFill>
          <a:blip r:embed="rId2"/>
          <a:stretch>
            <a:fillRect/>
          </a:stretch>
        </p:blipFill>
        <p:spPr>
          <a:xfrm>
            <a:off x="529127" y="1828799"/>
            <a:ext cx="10851803" cy="4161183"/>
          </a:xfrm>
          <a:prstGeom prst="rect">
            <a:avLst/>
          </a:prstGeom>
        </p:spPr>
      </p:pic>
    </p:spTree>
    <p:extLst>
      <p:ext uri="{BB962C8B-B14F-4D97-AF65-F5344CB8AC3E}">
        <p14:creationId xmlns:p14="http://schemas.microsoft.com/office/powerpoint/2010/main" val="6381556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799" y="733023"/>
            <a:ext cx="10058400" cy="826580"/>
          </a:xfrm>
        </p:spPr>
        <p:txBody>
          <a:bodyPr/>
          <a:lstStyle/>
          <a:p>
            <a:r>
              <a:rPr lang="pt-BR" dirty="0"/>
              <a:t>Funcionalidades</a:t>
            </a:r>
          </a:p>
        </p:txBody>
      </p:sp>
      <p:pic>
        <p:nvPicPr>
          <p:cNvPr id="6" name="Imagem 5">
            <a:extLst>
              <a:ext uri="{FF2B5EF4-FFF2-40B4-BE49-F238E27FC236}">
                <a16:creationId xmlns:a16="http://schemas.microsoft.com/office/drawing/2014/main" id="{60F6E6AD-000C-473B-B019-7AB4B81EEDC6}"/>
              </a:ext>
            </a:extLst>
          </p:cNvPr>
          <p:cNvPicPr>
            <a:picLocks noChangeAspect="1"/>
          </p:cNvPicPr>
          <p:nvPr/>
        </p:nvPicPr>
        <p:blipFill>
          <a:blip r:embed="rId2"/>
          <a:stretch>
            <a:fillRect/>
          </a:stretch>
        </p:blipFill>
        <p:spPr>
          <a:xfrm>
            <a:off x="855374" y="1842052"/>
            <a:ext cx="10481251" cy="3869635"/>
          </a:xfrm>
          <a:prstGeom prst="rect">
            <a:avLst/>
          </a:prstGeom>
        </p:spPr>
      </p:pic>
    </p:spTree>
    <p:extLst>
      <p:ext uri="{BB962C8B-B14F-4D97-AF65-F5344CB8AC3E}">
        <p14:creationId xmlns:p14="http://schemas.microsoft.com/office/powerpoint/2010/main" val="4818667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MOD07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959449"/>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dirty="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endParaRPr lang="pt-BR" sz="120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Em</a:t>
                      </a:r>
                      <a:r>
                        <a:rPr lang="pt-BR" sz="1200" kern="1200" baseline="0" dirty="0">
                          <a:effectLst/>
                        </a:rPr>
                        <a:t> </a:t>
                      </a:r>
                      <a:r>
                        <a:rPr lang="pt-BR" sz="1200" kern="1200" dirty="0">
                          <a:effectLst/>
                        </a:rPr>
                        <a:t>andamento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#xx</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7860421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MOD07</a:t>
            </a:r>
          </a:p>
        </p:txBody>
      </p:sp>
      <p:graphicFrame>
        <p:nvGraphicFramePr>
          <p:cNvPr id="5" name="Tabela 4"/>
          <p:cNvGraphicFramePr>
            <a:graphicFrameLocks noGrp="1"/>
          </p:cNvGraphicFramePr>
          <p:nvPr>
            <p:extLst/>
          </p:nvPr>
        </p:nvGraphicFramePr>
        <p:xfrm>
          <a:off x="1973811" y="2199331"/>
          <a:ext cx="8127999" cy="163068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Criação/Editar</a:t>
                      </a:r>
                      <a:r>
                        <a:rPr lang="pt-BR" sz="1400" baseline="0" dirty="0"/>
                        <a:t> da Ficha de Consulta</a:t>
                      </a:r>
                      <a:endParaRPr lang="pt-BR" sz="1400" dirty="0"/>
                    </a:p>
                  </a:txBody>
                  <a:tcPr/>
                </a:tc>
                <a:tc>
                  <a:txBody>
                    <a:bodyPr/>
                    <a:lstStyle/>
                    <a:p>
                      <a:pPr algn="ctr"/>
                      <a:r>
                        <a:rPr lang="pt-BR" sz="1400" dirty="0"/>
                        <a:t>100%</a:t>
                      </a:r>
                    </a:p>
                  </a:txBody>
                  <a:tcPr/>
                </a:tc>
                <a:tc>
                  <a:txBody>
                    <a:bodyPr/>
                    <a:lstStyle/>
                    <a:p>
                      <a:pPr algn="ctr"/>
                      <a:r>
                        <a:rPr lang="pt-BR" sz="1400" dirty="0"/>
                        <a:t>6/6 (100%)</a:t>
                      </a:r>
                    </a:p>
                  </a:txBody>
                  <a:tcPr/>
                </a:tc>
                <a:extLst>
                  <a:ext uri="{0D108BD9-81ED-4DB2-BD59-A6C34878D82A}">
                    <a16:rowId xmlns:a16="http://schemas.microsoft.com/office/drawing/2014/main" val="4151336983"/>
                  </a:ext>
                </a:extLst>
              </a:tr>
              <a:tr h="370840">
                <a:tc>
                  <a:txBody>
                    <a:bodyPr/>
                    <a:lstStyle/>
                    <a:p>
                      <a:pPr algn="ctr"/>
                      <a:r>
                        <a:rPr lang="pt-BR" sz="1400" dirty="0"/>
                        <a:t>Gerir</a:t>
                      </a:r>
                      <a:r>
                        <a:rPr lang="pt-BR" sz="1400" baseline="0" dirty="0"/>
                        <a:t> Cardápio</a:t>
                      </a:r>
                      <a:endParaRPr lang="pt-BR" sz="1400" dirty="0"/>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3773573166"/>
                  </a:ext>
                </a:extLst>
              </a:tr>
              <a:tr h="370840">
                <a:tc>
                  <a:txBody>
                    <a:bodyPr/>
                    <a:lstStyle/>
                    <a:p>
                      <a:pPr algn="ctr"/>
                      <a:r>
                        <a:rPr lang="pt-BR" sz="1400" dirty="0"/>
                        <a:t>Inserir Cardápio</a:t>
                      </a:r>
                    </a:p>
                  </a:txBody>
                  <a:tcPr/>
                </a:tc>
                <a:tc>
                  <a:txBody>
                    <a:bodyPr/>
                    <a:lstStyle/>
                    <a:p>
                      <a:pPr algn="ctr"/>
                      <a:r>
                        <a:rPr lang="pt-BR" sz="1400" dirty="0"/>
                        <a:t>95%</a:t>
                      </a:r>
                    </a:p>
                  </a:txBody>
                  <a:tcPr/>
                </a:tc>
                <a:tc>
                  <a:txBody>
                    <a:bodyPr/>
                    <a:lstStyle/>
                    <a:p>
                      <a:pPr algn="ctr"/>
                      <a:r>
                        <a:rPr lang="pt-BR" sz="1400" dirty="0"/>
                        <a:t>9/10 (90%)</a:t>
                      </a:r>
                    </a:p>
                  </a:txBody>
                  <a:tcPr/>
                </a:tc>
                <a:extLst>
                  <a:ext uri="{0D108BD9-81ED-4DB2-BD59-A6C34878D82A}">
                    <a16:rowId xmlns:a16="http://schemas.microsoft.com/office/drawing/2014/main" val="437919592"/>
                  </a:ext>
                </a:extLst>
              </a:tr>
            </a:tbl>
          </a:graphicData>
        </a:graphic>
      </p:graphicFrame>
    </p:spTree>
    <p:extLst>
      <p:ext uri="{BB962C8B-B14F-4D97-AF65-F5344CB8AC3E}">
        <p14:creationId xmlns:p14="http://schemas.microsoft.com/office/powerpoint/2010/main" val="21196541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MOD07</a:t>
            </a:r>
          </a:p>
        </p:txBody>
      </p:sp>
      <p:graphicFrame>
        <p:nvGraphicFramePr>
          <p:cNvPr id="5" name="Tabela 4"/>
          <p:cNvGraphicFramePr>
            <a:graphicFrameLocks noGrp="1"/>
          </p:cNvGraphicFramePr>
          <p:nvPr>
            <p:extLst/>
          </p:nvPr>
        </p:nvGraphicFramePr>
        <p:xfrm>
          <a:off x="1973811" y="2199331"/>
          <a:ext cx="8127999" cy="28143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Registrar</a:t>
                      </a:r>
                      <a:r>
                        <a:rPr lang="pt-BR" sz="1400" baseline="0" dirty="0"/>
                        <a:t> Disponibilidade de Horário para Consulta</a:t>
                      </a:r>
                      <a:endParaRPr lang="pt-BR" sz="1400" dirty="0"/>
                    </a:p>
                  </a:txBody>
                  <a:tcPr/>
                </a:tc>
                <a:tc>
                  <a:txBody>
                    <a:bodyPr/>
                    <a:lstStyle/>
                    <a:p>
                      <a:pPr algn="ctr"/>
                      <a:r>
                        <a:rPr lang="pt-BR" sz="1400" dirty="0"/>
                        <a:t>96%</a:t>
                      </a:r>
                    </a:p>
                  </a:txBody>
                  <a:tcPr/>
                </a:tc>
                <a:tc>
                  <a:txBody>
                    <a:bodyPr/>
                    <a:lstStyle/>
                    <a:p>
                      <a:pPr algn="ctr"/>
                      <a:r>
                        <a:rPr lang="pt-BR" sz="1400"/>
                        <a:t>1/8 (12,5%)</a:t>
                      </a:r>
                      <a:endParaRPr lang="pt-BR" sz="1400" dirty="0"/>
                    </a:p>
                  </a:txBody>
                  <a:tcPr/>
                </a:tc>
                <a:extLst>
                  <a:ext uri="{0D108BD9-81ED-4DB2-BD59-A6C34878D82A}">
                    <a16:rowId xmlns:a16="http://schemas.microsoft.com/office/drawing/2014/main" val="4151336983"/>
                  </a:ext>
                </a:extLst>
              </a:tr>
              <a:tr h="370840">
                <a:tc>
                  <a:txBody>
                    <a:bodyPr/>
                    <a:lstStyle/>
                    <a:p>
                      <a:pPr algn="ctr"/>
                      <a:r>
                        <a:rPr lang="pt-BR" sz="1400" dirty="0"/>
                        <a:t>Visualizar</a:t>
                      </a:r>
                      <a:r>
                        <a:rPr lang="pt-BR" sz="1400" baseline="0" dirty="0"/>
                        <a:t> Solicitação da População para Tratamento</a:t>
                      </a:r>
                      <a:endParaRPr lang="pt-BR" sz="1400" dirty="0"/>
                    </a:p>
                  </a:txBody>
                  <a:tcPr/>
                </a:tc>
                <a:tc>
                  <a:txBody>
                    <a:bodyPr/>
                    <a:lstStyle/>
                    <a:p>
                      <a:pPr algn="ctr"/>
                      <a:r>
                        <a:rPr lang="pt-BR" sz="1400" dirty="0"/>
                        <a:t>30%</a:t>
                      </a:r>
                    </a:p>
                  </a:txBody>
                  <a:tcPr/>
                </a:tc>
                <a:tc>
                  <a:txBody>
                    <a:bodyPr/>
                    <a:lstStyle/>
                    <a:p>
                      <a:pPr algn="ctr"/>
                      <a:r>
                        <a:rPr lang="pt-BR" sz="1400" dirty="0"/>
                        <a:t>0/2 (0%)</a:t>
                      </a:r>
                    </a:p>
                  </a:txBody>
                  <a:tcPr/>
                </a:tc>
                <a:extLst>
                  <a:ext uri="{0D108BD9-81ED-4DB2-BD59-A6C34878D82A}">
                    <a16:rowId xmlns:a16="http://schemas.microsoft.com/office/drawing/2014/main" val="3773573166"/>
                  </a:ext>
                </a:extLst>
              </a:tr>
              <a:tr h="370840">
                <a:tc>
                  <a:txBody>
                    <a:bodyPr/>
                    <a:lstStyle/>
                    <a:p>
                      <a:pPr algn="ctr"/>
                      <a:r>
                        <a:rPr lang="pt-BR" sz="1400" dirty="0"/>
                        <a:t>Traçar</a:t>
                      </a:r>
                      <a:r>
                        <a:rPr lang="pt-BR" sz="1400" baseline="0" dirty="0"/>
                        <a:t> Vida Alimentar e Definir Metas do Paciente</a:t>
                      </a:r>
                      <a:endParaRPr lang="pt-BR" sz="1400" dirty="0"/>
                    </a:p>
                  </a:txBody>
                  <a:tcPr/>
                </a:tc>
                <a:tc>
                  <a:txBody>
                    <a:bodyPr/>
                    <a:lstStyle/>
                    <a:p>
                      <a:pPr algn="ctr"/>
                      <a:r>
                        <a:rPr lang="pt-BR" sz="1400" dirty="0"/>
                        <a:t>98%</a:t>
                      </a:r>
                    </a:p>
                  </a:txBody>
                  <a:tcPr/>
                </a:tc>
                <a:tc>
                  <a:txBody>
                    <a:bodyPr/>
                    <a:lstStyle/>
                    <a:p>
                      <a:pPr algn="ctr"/>
                      <a:r>
                        <a:rPr lang="pt-BR" sz="1400" dirty="0"/>
                        <a:t>15/16 (93%)</a:t>
                      </a:r>
                    </a:p>
                  </a:txBody>
                  <a:tcPr/>
                </a:tc>
                <a:extLst>
                  <a:ext uri="{0D108BD9-81ED-4DB2-BD59-A6C34878D82A}">
                    <a16:rowId xmlns:a16="http://schemas.microsoft.com/office/drawing/2014/main" val="437919592"/>
                  </a:ext>
                </a:extLst>
              </a:tr>
              <a:tr h="370840">
                <a:tc>
                  <a:txBody>
                    <a:bodyPr/>
                    <a:lstStyle/>
                    <a:p>
                      <a:pPr algn="ctr"/>
                      <a:r>
                        <a:rPr lang="pt-BR" sz="1400" dirty="0"/>
                        <a:t>Agendar Novas</a:t>
                      </a:r>
                      <a:r>
                        <a:rPr lang="pt-BR" sz="1400" baseline="0" dirty="0"/>
                        <a:t> Consultas Presenciais</a:t>
                      </a:r>
                      <a:endParaRPr lang="pt-BR" sz="1400" dirty="0"/>
                    </a:p>
                  </a:txBody>
                  <a:tcPr/>
                </a:tc>
                <a:tc>
                  <a:txBody>
                    <a:bodyPr/>
                    <a:lstStyle/>
                    <a:p>
                      <a:pPr algn="ctr"/>
                      <a:r>
                        <a:rPr lang="pt-BR" sz="1400"/>
                        <a:t>98%</a:t>
                      </a:r>
                      <a:endParaRPr lang="pt-BR" sz="1400" dirty="0"/>
                    </a:p>
                  </a:txBody>
                  <a:tcPr/>
                </a:tc>
                <a:tc>
                  <a:txBody>
                    <a:bodyPr/>
                    <a:lstStyle/>
                    <a:p>
                      <a:pPr algn="ctr"/>
                      <a:r>
                        <a:rPr lang="pt-BR" sz="1400" dirty="0"/>
                        <a:t>0/3</a:t>
                      </a:r>
                      <a:r>
                        <a:rPr lang="pt-BR" sz="1400" baseline="0" dirty="0"/>
                        <a:t> (0%)</a:t>
                      </a:r>
                      <a:endParaRPr lang="pt-BR" sz="1400" dirty="0"/>
                    </a:p>
                  </a:txBody>
                  <a:tcPr/>
                </a:tc>
                <a:extLst>
                  <a:ext uri="{0D108BD9-81ED-4DB2-BD59-A6C34878D82A}">
                    <a16:rowId xmlns:a16="http://schemas.microsoft.com/office/drawing/2014/main" val="10004"/>
                  </a:ext>
                </a:extLst>
              </a:tr>
              <a:tr h="370840">
                <a:tc>
                  <a:txBody>
                    <a:bodyPr/>
                    <a:lstStyle/>
                    <a:p>
                      <a:pPr algn="ctr"/>
                      <a:r>
                        <a:rPr lang="pt-BR" sz="1400" dirty="0"/>
                        <a:t>Efetuar</a:t>
                      </a:r>
                      <a:r>
                        <a:rPr lang="pt-BR" sz="1400" baseline="0" dirty="0"/>
                        <a:t> Perfil de Nutrição</a:t>
                      </a:r>
                      <a:endParaRPr lang="pt-BR" sz="1400" dirty="0"/>
                    </a:p>
                  </a:txBody>
                  <a:tcPr/>
                </a:tc>
                <a:tc>
                  <a:txBody>
                    <a:bodyPr/>
                    <a:lstStyle/>
                    <a:p>
                      <a:pPr algn="ctr"/>
                      <a:r>
                        <a:rPr lang="pt-BR" sz="1400" dirty="0"/>
                        <a:t>90%</a:t>
                      </a:r>
                    </a:p>
                  </a:txBody>
                  <a:tcPr/>
                </a:tc>
                <a:tc>
                  <a:txBody>
                    <a:bodyPr/>
                    <a:lstStyle/>
                    <a:p>
                      <a:pPr algn="ctr"/>
                      <a:r>
                        <a:rPr lang="pt-BR" sz="1400" dirty="0"/>
                        <a:t>2/6 (66%)</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870048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Ana Beatriz de Mello Palmiro</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Introdução e desenvolvimento do TFC, parte da MVC, </a:t>
            </a:r>
            <a:r>
              <a:rPr lang="pt-BR" dirty="0" err="1"/>
              <a:t>Inserts</a:t>
            </a:r>
            <a:r>
              <a:rPr lang="pt-BR" dirty="0"/>
              <a:t> do Modulo 7 e responsável </a:t>
            </a:r>
            <a:r>
              <a:rPr lang="pt-BR"/>
              <a:t>pela apresentação. </a:t>
            </a:r>
            <a:r>
              <a:rPr lang="pt-BR" dirty="0"/>
              <a:t>	</a:t>
            </a:r>
          </a:p>
          <a:p>
            <a:pPr lvl="1">
              <a:buFont typeface="Arial" panose="020B0604020202020204" pitchFamily="34" charset="0"/>
              <a:buChar char="•"/>
            </a:pPr>
            <a:r>
              <a:rPr lang="pt-BR" dirty="0"/>
              <a:t>Principais dificuldades: Relacionamento com o grupo</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31386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9EEA4D0-8F02-4A3E-9CD4-C59C07096F92}"/>
              </a:ext>
            </a:extLst>
          </p:cNvPr>
          <p:cNvSpPr>
            <a:spLocks noGrp="1"/>
          </p:cNvSpPr>
          <p:nvPr>
            <p:ph type="title"/>
          </p:nvPr>
        </p:nvSpPr>
        <p:spPr>
          <a:xfrm>
            <a:off x="1178417" y="915696"/>
            <a:ext cx="10058400" cy="964276"/>
          </a:xfrm>
        </p:spPr>
        <p:txBody>
          <a:bodyPr>
            <a:normAutofit/>
          </a:bodyPr>
          <a:lstStyle/>
          <a:p>
            <a:r>
              <a:rPr lang="pt-BR" dirty="0"/>
              <a:t>Integrantes Banco de Dados </a:t>
            </a:r>
          </a:p>
        </p:txBody>
      </p:sp>
      <p:sp>
        <p:nvSpPr>
          <p:cNvPr id="2" name="Espaço Reservado para Conteúdo 1"/>
          <p:cNvSpPr>
            <a:spLocks noGrp="1"/>
          </p:cNvSpPr>
          <p:nvPr>
            <p:ph idx="1"/>
          </p:nvPr>
        </p:nvSpPr>
        <p:spPr>
          <a:xfrm>
            <a:off x="1097280" y="1978738"/>
            <a:ext cx="10058400" cy="4023360"/>
          </a:xfrm>
        </p:spPr>
        <p:txBody>
          <a:bodyPr/>
          <a:lstStyle/>
          <a:p>
            <a:pPr>
              <a:buFont typeface="Arial" panose="020B0604020202020204" pitchFamily="34" charset="0"/>
              <a:buChar char="•"/>
            </a:pPr>
            <a:r>
              <a:rPr lang="pt-BR" dirty="0"/>
              <a:t> TURMA A </a:t>
            </a:r>
          </a:p>
          <a:p>
            <a:pPr>
              <a:buFont typeface="Arial" panose="020B0604020202020204" pitchFamily="34" charset="0"/>
              <a:buChar char="•"/>
            </a:pPr>
            <a:endParaRPr lang="pt-BR" dirty="0"/>
          </a:p>
          <a:p>
            <a:pPr>
              <a:buFont typeface="Arial" panose="020B0604020202020204" pitchFamily="34" charset="0"/>
              <a:buChar char="•"/>
            </a:pPr>
            <a:endParaRPr lang="pt-BR" dirty="0"/>
          </a:p>
          <a:p>
            <a:pPr marL="0" indent="0">
              <a:buNone/>
            </a:pPr>
            <a:endParaRPr lang="pt-BR" dirty="0"/>
          </a:p>
          <a:p>
            <a:pPr>
              <a:buFont typeface="Arial" panose="020B0604020202020204" pitchFamily="34" charset="0"/>
              <a:buChar char="•"/>
            </a:pPr>
            <a:endParaRPr lang="pt-BR" dirty="0"/>
          </a:p>
          <a:p>
            <a:pPr>
              <a:buFont typeface="Arial" panose="020B0604020202020204" pitchFamily="34" charset="0"/>
              <a:buChar char="•"/>
            </a:pPr>
            <a:r>
              <a:rPr lang="pt-BR" dirty="0"/>
              <a:t>TURMA B</a:t>
            </a:r>
          </a:p>
        </p:txBody>
      </p:sp>
      <p:graphicFrame>
        <p:nvGraphicFramePr>
          <p:cNvPr id="7" name="Tabela 6"/>
          <p:cNvGraphicFramePr>
            <a:graphicFrameLocks noGrp="1"/>
          </p:cNvGraphicFramePr>
          <p:nvPr>
            <p:extLst/>
          </p:nvPr>
        </p:nvGraphicFramePr>
        <p:xfrm>
          <a:off x="1549862" y="2589877"/>
          <a:ext cx="8128000" cy="11125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31609486"/>
                    </a:ext>
                  </a:extLst>
                </a:gridCol>
                <a:gridCol w="4064000">
                  <a:extLst>
                    <a:ext uri="{9D8B030D-6E8A-4147-A177-3AD203B41FA5}">
                      <a16:colId xmlns:a16="http://schemas.microsoft.com/office/drawing/2014/main" val="2303671340"/>
                    </a:ext>
                  </a:extLst>
                </a:gridCol>
              </a:tblGrid>
              <a:tr h="370840">
                <a:tc>
                  <a:txBody>
                    <a:bodyPr/>
                    <a:lstStyle/>
                    <a:p>
                      <a:r>
                        <a:rPr lang="pt-BR" dirty="0"/>
                        <a:t>Integrantes</a:t>
                      </a:r>
                    </a:p>
                  </a:txBody>
                  <a:tcPr/>
                </a:tc>
                <a:tc>
                  <a:txBody>
                    <a:bodyPr/>
                    <a:lstStyle/>
                    <a:p>
                      <a:r>
                        <a:rPr lang="pt-BR" dirty="0"/>
                        <a:t>Módulo</a:t>
                      </a:r>
                    </a:p>
                  </a:txBody>
                  <a:tcPr/>
                </a:tc>
                <a:extLst>
                  <a:ext uri="{0D108BD9-81ED-4DB2-BD59-A6C34878D82A}">
                    <a16:rowId xmlns:a16="http://schemas.microsoft.com/office/drawing/2014/main" val="3612860069"/>
                  </a:ext>
                </a:extLst>
              </a:tr>
              <a:tr h="370840">
                <a:tc>
                  <a:txBody>
                    <a:bodyPr/>
                    <a:lstStyle/>
                    <a:p>
                      <a:r>
                        <a:rPr lang="pt-BR" dirty="0"/>
                        <a:t>Ana Carolina Flora</a:t>
                      </a:r>
                    </a:p>
                  </a:txBody>
                  <a:tcPr/>
                </a:tc>
                <a:tc>
                  <a:txBody>
                    <a:bodyPr/>
                    <a:lstStyle/>
                    <a:p>
                      <a:r>
                        <a:rPr lang="pt-BR" dirty="0"/>
                        <a:t>Módulo XX</a:t>
                      </a:r>
                    </a:p>
                  </a:txBody>
                  <a:tcPr/>
                </a:tc>
                <a:extLst>
                  <a:ext uri="{0D108BD9-81ED-4DB2-BD59-A6C34878D82A}">
                    <a16:rowId xmlns:a16="http://schemas.microsoft.com/office/drawing/2014/main" val="2920270796"/>
                  </a:ext>
                </a:extLst>
              </a:tr>
              <a:tr h="370840">
                <a:tc>
                  <a:txBody>
                    <a:bodyPr/>
                    <a:lstStyle/>
                    <a:p>
                      <a:r>
                        <a:rPr lang="pt-BR" dirty="0"/>
                        <a:t>Mayara Alves</a:t>
                      </a:r>
                    </a:p>
                  </a:txBody>
                  <a:tcPr/>
                </a:tc>
                <a:tc>
                  <a:txBody>
                    <a:bodyPr/>
                    <a:lstStyle/>
                    <a:p>
                      <a:r>
                        <a:rPr lang="pt-BR" dirty="0"/>
                        <a:t>Módulo XX</a:t>
                      </a:r>
                    </a:p>
                  </a:txBody>
                  <a:tcPr/>
                </a:tc>
                <a:extLst>
                  <a:ext uri="{0D108BD9-81ED-4DB2-BD59-A6C34878D82A}">
                    <a16:rowId xmlns:a16="http://schemas.microsoft.com/office/drawing/2014/main" val="15504517"/>
                  </a:ext>
                </a:extLst>
              </a:tr>
            </a:tbl>
          </a:graphicData>
        </a:graphic>
      </p:graphicFrame>
      <p:graphicFrame>
        <p:nvGraphicFramePr>
          <p:cNvPr id="8" name="Tabela 7"/>
          <p:cNvGraphicFramePr>
            <a:graphicFrameLocks noGrp="1"/>
          </p:cNvGraphicFramePr>
          <p:nvPr>
            <p:extLst/>
          </p:nvPr>
        </p:nvGraphicFramePr>
        <p:xfrm>
          <a:off x="1549862" y="4679296"/>
          <a:ext cx="8128000" cy="111252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31609486"/>
                    </a:ext>
                  </a:extLst>
                </a:gridCol>
                <a:gridCol w="4064000">
                  <a:extLst>
                    <a:ext uri="{9D8B030D-6E8A-4147-A177-3AD203B41FA5}">
                      <a16:colId xmlns:a16="http://schemas.microsoft.com/office/drawing/2014/main" val="2303671340"/>
                    </a:ext>
                  </a:extLst>
                </a:gridCol>
              </a:tblGrid>
              <a:tr h="370840">
                <a:tc>
                  <a:txBody>
                    <a:bodyPr/>
                    <a:lstStyle/>
                    <a:p>
                      <a:r>
                        <a:rPr lang="pt-BR" dirty="0"/>
                        <a:t>Integrantes</a:t>
                      </a:r>
                    </a:p>
                  </a:txBody>
                  <a:tcPr/>
                </a:tc>
                <a:tc>
                  <a:txBody>
                    <a:bodyPr/>
                    <a:lstStyle/>
                    <a:p>
                      <a:r>
                        <a:rPr lang="pt-BR" dirty="0"/>
                        <a:t>Módulo</a:t>
                      </a:r>
                    </a:p>
                  </a:txBody>
                  <a:tcPr/>
                </a:tc>
                <a:extLst>
                  <a:ext uri="{0D108BD9-81ED-4DB2-BD59-A6C34878D82A}">
                    <a16:rowId xmlns:a16="http://schemas.microsoft.com/office/drawing/2014/main" val="3612860069"/>
                  </a:ext>
                </a:extLst>
              </a:tr>
              <a:tr h="370840">
                <a:tc>
                  <a:txBody>
                    <a:bodyPr/>
                    <a:lstStyle/>
                    <a:p>
                      <a:r>
                        <a:rPr lang="pt-BR" dirty="0"/>
                        <a:t>Carolina</a:t>
                      </a:r>
                      <a:r>
                        <a:rPr lang="pt-BR" baseline="0" dirty="0"/>
                        <a:t> Urtado</a:t>
                      </a:r>
                      <a:endParaRPr lang="pt-BR" dirty="0"/>
                    </a:p>
                  </a:txBody>
                  <a:tcPr/>
                </a:tc>
                <a:tc>
                  <a:txBody>
                    <a:bodyPr/>
                    <a:lstStyle/>
                    <a:p>
                      <a:r>
                        <a:rPr lang="pt-BR" dirty="0"/>
                        <a:t>Módul</a:t>
                      </a:r>
                      <a:r>
                        <a:rPr lang="pt-BR" baseline="0" dirty="0"/>
                        <a:t>o 02</a:t>
                      </a:r>
                      <a:endParaRPr lang="pt-BR" dirty="0"/>
                    </a:p>
                  </a:txBody>
                  <a:tcPr/>
                </a:tc>
                <a:extLst>
                  <a:ext uri="{0D108BD9-81ED-4DB2-BD59-A6C34878D82A}">
                    <a16:rowId xmlns:a16="http://schemas.microsoft.com/office/drawing/2014/main" val="2920270796"/>
                  </a:ext>
                </a:extLst>
              </a:tr>
              <a:tr h="370840">
                <a:tc>
                  <a:txBody>
                    <a:bodyPr/>
                    <a:lstStyle/>
                    <a:p>
                      <a:r>
                        <a:rPr lang="pt-BR" dirty="0"/>
                        <a:t>João Vitor Missaci</a:t>
                      </a:r>
                    </a:p>
                  </a:txBody>
                  <a:tcPr/>
                </a:tc>
                <a:tc>
                  <a:txBody>
                    <a:bodyPr/>
                    <a:lstStyle/>
                    <a:p>
                      <a:r>
                        <a:rPr lang="pt-BR" dirty="0"/>
                        <a:t>Módulo 01</a:t>
                      </a:r>
                    </a:p>
                  </a:txBody>
                  <a:tcPr/>
                </a:tc>
                <a:extLst>
                  <a:ext uri="{0D108BD9-81ED-4DB2-BD59-A6C34878D82A}">
                    <a16:rowId xmlns:a16="http://schemas.microsoft.com/office/drawing/2014/main" val="15504517"/>
                  </a:ext>
                </a:extLst>
              </a:tr>
            </a:tbl>
          </a:graphicData>
        </a:graphic>
      </p:graphicFrame>
    </p:spTree>
    <p:extLst>
      <p:ext uri="{BB962C8B-B14F-4D97-AF65-F5344CB8AC3E}">
        <p14:creationId xmlns:p14="http://schemas.microsoft.com/office/powerpoint/2010/main" val="168122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6" y="2056119"/>
            <a:ext cx="9860886" cy="3735081"/>
          </a:xfrm>
        </p:spPr>
        <p:txBody>
          <a:bodyPr>
            <a:normAutofit/>
          </a:bodyPr>
          <a:lstStyle/>
          <a:p>
            <a:pPr algn="just">
              <a:lnSpc>
                <a:spcPct val="150000"/>
              </a:lnSpc>
              <a:buFont typeface="Arial" panose="020B0604020202020204" pitchFamily="34" charset="0"/>
              <a:buChar char="•"/>
            </a:pPr>
            <a:r>
              <a:rPr lang="pt-BR" b="1" dirty="0"/>
              <a:t> Cenário Principal: </a:t>
            </a:r>
            <a:r>
              <a:rPr lang="pt-BR" dirty="0"/>
              <a:t>Recuperar Senha (redirecionar a para página de </a:t>
            </a:r>
            <a:r>
              <a:rPr lang="en-US" dirty="0" err="1"/>
              <a:t>recuperação</a:t>
            </a:r>
            <a:r>
              <a:rPr lang="en-US" dirty="0"/>
              <a:t> de </a:t>
            </a:r>
            <a:r>
              <a:rPr lang="en-US" dirty="0" err="1"/>
              <a:t>senha</a:t>
            </a:r>
            <a:r>
              <a:rPr lang="pt-BR" dirty="0"/>
              <a:t>).</a:t>
            </a:r>
          </a:p>
          <a:p>
            <a:pPr algn="just">
              <a:lnSpc>
                <a:spcPct val="150000"/>
              </a:lnSpc>
              <a:buFont typeface="Arial" panose="020B0604020202020204" pitchFamily="34" charset="0"/>
              <a:buChar char="•"/>
            </a:pPr>
            <a:r>
              <a:rPr lang="pt-BR" b="1" dirty="0"/>
              <a:t>Fluxo Alternativo #A: </a:t>
            </a:r>
            <a:r>
              <a:rPr lang="pt-BR" dirty="0"/>
              <a:t>Se endereço de </a:t>
            </a:r>
            <a:r>
              <a:rPr lang="pt-BR" dirty="0" err="1"/>
              <a:t>email</a:t>
            </a:r>
            <a:r>
              <a:rPr lang="pt-BR" dirty="0"/>
              <a:t> não existir no banco de dados (exibir Mensagem “E-mail não encontrado”).</a:t>
            </a:r>
          </a:p>
          <a:p>
            <a:pPr algn="just" hangingPunct="0">
              <a:lnSpc>
                <a:spcPct val="150000"/>
              </a:lnSpc>
              <a:buFont typeface="Arial" panose="020B0604020202020204" pitchFamily="34" charset="0"/>
              <a:buChar char="•"/>
            </a:pPr>
            <a:r>
              <a:rPr lang="pt-BR" b="1" dirty="0"/>
              <a:t> Fluxo Alternativo #B: </a:t>
            </a:r>
            <a:r>
              <a:rPr lang="pt-BR" dirty="0"/>
              <a:t>Se endereço de </a:t>
            </a:r>
            <a:r>
              <a:rPr lang="pt-BR" dirty="0" err="1"/>
              <a:t>email</a:t>
            </a:r>
            <a:r>
              <a:rPr lang="pt-BR" dirty="0"/>
              <a:t> foi deixado em branco</a:t>
            </a:r>
            <a:r>
              <a:rPr lang="pt-BR" b="1" dirty="0"/>
              <a:t> </a:t>
            </a:r>
            <a:r>
              <a:rPr lang="pt-BR" dirty="0"/>
              <a:t>(exibir Mensagem “Preencha este campo”).</a:t>
            </a:r>
          </a:p>
          <a:p>
            <a:pPr marL="0" indent="0" algn="just">
              <a:lnSpc>
                <a:spcPct val="150000"/>
              </a:lnSpc>
              <a:buNone/>
            </a:pPr>
            <a:endParaRPr lang="pt-BR" dirty="0"/>
          </a:p>
          <a:p>
            <a:pPr lvl="0" algn="just">
              <a:lnSpc>
                <a:spcPct val="150000"/>
              </a:lnSpc>
              <a:buFont typeface="Arial" panose="020B0604020202020204" pitchFamily="34" charset="0"/>
              <a:buChar char="•"/>
            </a:pPr>
            <a:endParaRPr lang="pt-BR" dirty="0"/>
          </a:p>
          <a:p>
            <a:pPr marL="0" indent="0" algn="just">
              <a:lnSpc>
                <a:spcPct val="150000"/>
              </a:lnSpc>
              <a:buNone/>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2917122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Ana Julia de Souza Costa</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r>
              <a:rPr lang="pt-BR" dirty="0" err="1"/>
              <a:t>inserts</a:t>
            </a:r>
            <a:r>
              <a:rPr lang="pt-BR" dirty="0"/>
              <a:t> do módulo; refazer os casos de teste; ajudei no MVC; testei todos os casos de teste da primeira interação. 	</a:t>
            </a:r>
          </a:p>
          <a:p>
            <a:pPr lvl="1">
              <a:buFont typeface="Arial" panose="020B0604020202020204" pitchFamily="34" charset="0"/>
              <a:buChar char="•"/>
            </a:pPr>
            <a:r>
              <a:rPr lang="pt-BR" dirty="0"/>
              <a:t>Principais dificuldades: trabalhar com pessoas que não tem responsabilidade alguma com grupo, que além de não cumprir com suas obrigações, acaba atrasando o módulo como um todo, tendo que os outros integrantes fazer suas tarefas para que o módulo não seja prejudicado; tive dificuldade também em fazer os </a:t>
            </a:r>
            <a:r>
              <a:rPr lang="pt-BR" dirty="0" err="1"/>
              <a:t>inserts</a:t>
            </a:r>
            <a:r>
              <a:rPr lang="pt-BR" dirty="0"/>
              <a:t> e para refazer os casos de teste.</a:t>
            </a:r>
          </a:p>
          <a:p>
            <a:pPr lvl="1">
              <a:buFont typeface="Arial" panose="020B0604020202020204" pitchFamily="34" charset="0"/>
              <a:buChar char="•"/>
            </a:pPr>
            <a:r>
              <a:rPr lang="pt-BR" dirty="0"/>
              <a:t>Sugestões: não há.</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7771537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Larissa Ribeiro</a:t>
            </a:r>
          </a:p>
          <a:p>
            <a:pPr lvl="1">
              <a:buFont typeface="Arial" panose="020B0604020202020204" pitchFamily="34" charset="0"/>
              <a:buChar char="•"/>
            </a:pPr>
            <a:endParaRPr lang="pt-BR" dirty="0"/>
          </a:p>
          <a:p>
            <a:pPr lvl="1">
              <a:buFont typeface="Arial" panose="020B0604020202020204" pitchFamily="34" charset="0"/>
              <a:buChar char="•"/>
            </a:pPr>
            <a:r>
              <a:rPr lang="pt-BR" dirty="0"/>
              <a:t>Papel Exercido: Desenvolvedora</a:t>
            </a:r>
          </a:p>
          <a:p>
            <a:pPr lvl="1">
              <a:buFont typeface="Arial" panose="020B0604020202020204" pitchFamily="34" charset="0"/>
              <a:buChar char="•"/>
            </a:pPr>
            <a:endParaRPr lang="pt-BR" dirty="0"/>
          </a:p>
          <a:p>
            <a:pPr lvl="1" algn="just">
              <a:buFont typeface="Arial" panose="020B0604020202020204" pitchFamily="34" charset="0"/>
              <a:buChar char="•"/>
            </a:pPr>
            <a:r>
              <a:rPr lang="pt-BR" dirty="0"/>
              <a:t>Atividades que trabalhou no Bimestre: Documentação de Casos de Teste, desenvolvimento referentes a primeira interação (Inserir Cardápio e Gerir Cardápio) e segunda interação (Traçar Vida Alimentar e Perfil Nutricional) e com a introdução e desenvolvimento do TFC.</a:t>
            </a:r>
          </a:p>
          <a:p>
            <a:pPr lvl="1" algn="just">
              <a:buFont typeface="Arial" panose="020B0604020202020204" pitchFamily="34" charset="0"/>
              <a:buChar char="•"/>
            </a:pPr>
            <a:endParaRPr lang="pt-BR" dirty="0"/>
          </a:p>
          <a:p>
            <a:pPr lvl="1">
              <a:buFont typeface="Arial" panose="020B0604020202020204" pitchFamily="34" charset="0"/>
              <a:buChar char="•"/>
            </a:pPr>
            <a:r>
              <a:rPr lang="pt-BR" dirty="0"/>
              <a:t>Principais dificuldades:  Lidar com a falta de comprometimento de alguns integrantes do módulo, desenvolvimento de algumas funcionalidades, principalmente com o uso do MVC.</a:t>
            </a:r>
          </a:p>
          <a:p>
            <a:pPr lvl="1">
              <a:buFont typeface="Arial" panose="020B0604020202020204" pitchFamily="34" charset="0"/>
              <a:buChar char="•"/>
            </a:pPr>
            <a:endParaRPr lang="pt-BR" dirty="0"/>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6328234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Luís Felipe Colósimo</a:t>
            </a:r>
          </a:p>
          <a:p>
            <a:pPr lvl="1">
              <a:buFont typeface="Arial" panose="020B0604020202020204" pitchFamily="34" charset="0"/>
              <a:buChar char="•"/>
            </a:pPr>
            <a:r>
              <a:rPr lang="pt-BR" dirty="0"/>
              <a:t>Papel Exercido: Desenvolvedor </a:t>
            </a:r>
          </a:p>
          <a:p>
            <a:pPr lvl="1">
              <a:buFont typeface="Arial" panose="020B0604020202020204" pitchFamily="34" charset="0"/>
              <a:buChar char="•"/>
            </a:pPr>
            <a:r>
              <a:rPr lang="pt-BR" dirty="0"/>
              <a:t>Atividades que trabalhou no Bimestre: Desenvolvimento da primeira e segunda interação e com o desenvolvimento do TFC.	</a:t>
            </a:r>
          </a:p>
          <a:p>
            <a:pPr lvl="1">
              <a:buFont typeface="Arial" panose="020B0604020202020204" pitchFamily="34" charset="0"/>
              <a:buChar char="•"/>
            </a:pPr>
            <a:r>
              <a:rPr lang="pt-BR" dirty="0"/>
              <a:t>Principais dificuldades: Lidar com a falta de comprometimento de alguns integrantes do módulo, desenvolvimento de algumas funcionalidades </a:t>
            </a:r>
          </a:p>
          <a:p>
            <a:pPr lvl="1">
              <a:buFont typeface="Arial" panose="020B0604020202020204" pitchFamily="34" charset="0"/>
              <a:buChar char="•"/>
            </a:pPr>
            <a:r>
              <a:rPr lang="pt-BR" dirty="0"/>
              <a:t>Sugestões: Sem sugestões </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6864200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Nelson Fernandes Neto</a:t>
            </a:r>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Testes	</a:t>
            </a:r>
          </a:p>
          <a:p>
            <a:pPr lvl="1">
              <a:buFont typeface="Arial" panose="020B0604020202020204" pitchFamily="34" charset="0"/>
              <a:buChar char="•"/>
            </a:pPr>
            <a:r>
              <a:rPr lang="pt-BR" dirty="0"/>
              <a:t>Principais dificuldades: </a:t>
            </a:r>
          </a:p>
          <a:p>
            <a:pPr lvl="1">
              <a:buFont typeface="Arial" panose="020B0604020202020204" pitchFamily="34" charset="0"/>
              <a:buChar char="•"/>
            </a:pPr>
            <a:r>
              <a:rPr lang="pt-BR" dirty="0"/>
              <a:t>Sugestões: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408207349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marL="0" indent="0">
              <a:buNone/>
            </a:pPr>
            <a:endParaRPr lang="pt-BR" dirty="0"/>
          </a:p>
          <a:p>
            <a:pPr algn="ct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034816"/>
            <a:ext cx="10058400" cy="3645196"/>
          </a:xfrm>
          <a:prstGeom prst="rect">
            <a:avLst/>
          </a:prstGeom>
        </p:spPr>
      </p:pic>
    </p:spTree>
    <p:extLst>
      <p:ext uri="{BB962C8B-B14F-4D97-AF65-F5344CB8AC3E}">
        <p14:creationId xmlns:p14="http://schemas.microsoft.com/office/powerpoint/2010/main" val="221393029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08</a:t>
            </a:r>
            <a:endParaRPr lang="pt-BR" dirty="0">
              <a:solidFill>
                <a:srgbClr val="FF0000"/>
              </a:solidFill>
            </a:endParaRPr>
          </a:p>
        </p:txBody>
      </p:sp>
    </p:spTree>
    <p:extLst>
      <p:ext uri="{BB962C8B-B14F-4D97-AF65-F5344CB8AC3E}">
        <p14:creationId xmlns:p14="http://schemas.microsoft.com/office/powerpoint/2010/main" val="54101519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endParaRPr lang="pt-BR" dirty="0">
              <a:solidFill>
                <a:srgbClr val="FF0000"/>
              </a:solidFill>
            </a:endParaRPr>
          </a:p>
        </p:txBody>
      </p:sp>
      <p:graphicFrame>
        <p:nvGraphicFramePr>
          <p:cNvPr id="5" name="Tabela 4">
            <a:extLst>
              <a:ext uri="{FF2B5EF4-FFF2-40B4-BE49-F238E27FC236}">
                <a16:creationId xmlns:a16="http://schemas.microsoft.com/office/drawing/2014/main" id="{F9613731-D50D-44D3-92D2-3097A6BBE034}"/>
              </a:ext>
            </a:extLst>
          </p:cNvPr>
          <p:cNvGraphicFramePr>
            <a:graphicFrameLocks noGrp="1"/>
          </p:cNvGraphicFramePr>
          <p:nvPr>
            <p:extLst>
              <p:ext uri="{D42A27DB-BD31-4B8C-83A1-F6EECF244321}">
                <p14:modId xmlns:p14="http://schemas.microsoft.com/office/powerpoint/2010/main" val="194246544"/>
              </p:ext>
            </p:extLst>
          </p:nvPr>
        </p:nvGraphicFramePr>
        <p:xfrm>
          <a:off x="1066800" y="1908314"/>
          <a:ext cx="10058400" cy="3836818"/>
        </p:xfrm>
        <a:graphic>
          <a:graphicData uri="http://schemas.openxmlformats.org/drawingml/2006/table">
            <a:tbl>
              <a:tblPr firstRow="1" firstCol="1" bandRow="1">
                <a:tableStyleId>{21E4AEA4-8DFA-4A89-87EB-49C32662AFE0}</a:tableStyleId>
              </a:tblPr>
              <a:tblGrid>
                <a:gridCol w="877294">
                  <a:extLst>
                    <a:ext uri="{9D8B030D-6E8A-4147-A177-3AD203B41FA5}">
                      <a16:colId xmlns:a16="http://schemas.microsoft.com/office/drawing/2014/main" val="2246435031"/>
                    </a:ext>
                  </a:extLst>
                </a:gridCol>
                <a:gridCol w="1272209">
                  <a:extLst>
                    <a:ext uri="{9D8B030D-6E8A-4147-A177-3AD203B41FA5}">
                      <a16:colId xmlns:a16="http://schemas.microsoft.com/office/drawing/2014/main" val="2887709099"/>
                    </a:ext>
                  </a:extLst>
                </a:gridCol>
                <a:gridCol w="2372139">
                  <a:extLst>
                    <a:ext uri="{9D8B030D-6E8A-4147-A177-3AD203B41FA5}">
                      <a16:colId xmlns:a16="http://schemas.microsoft.com/office/drawing/2014/main" val="3768371829"/>
                    </a:ext>
                  </a:extLst>
                </a:gridCol>
                <a:gridCol w="5536758">
                  <a:extLst>
                    <a:ext uri="{9D8B030D-6E8A-4147-A177-3AD203B41FA5}">
                      <a16:colId xmlns:a16="http://schemas.microsoft.com/office/drawing/2014/main" val="3350578918"/>
                    </a:ext>
                  </a:extLst>
                </a:gridCol>
              </a:tblGrid>
              <a:tr h="437322">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800" u="none" strike="noStrike" dirty="0">
                          <a:effectLst/>
                          <a:latin typeface="Calibri (Corpo)"/>
                        </a:rPr>
                        <a:t>Planejamento das Iterações para o Desenvolvimento dos Casos de Uso - Módulo de Cadastros</a:t>
                      </a:r>
                      <a:endParaRPr lang="pt-BR" sz="1800" b="1" i="0" u="none" strike="noStrike" dirty="0">
                        <a:solidFill>
                          <a:srgbClr val="000000"/>
                        </a:solidFill>
                        <a:effectLst/>
                        <a:latin typeface="Calibri (Corpo)"/>
                      </a:endParaRPr>
                    </a:p>
                  </a:txBody>
                  <a:tcPr marL="68580" marR="68580" marT="0"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68924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pt-BR" sz="1800" u="none" strike="noStrike" dirty="0">
                        <a:effectLst/>
                        <a:latin typeface="Calibri (Corpo)"/>
                      </a:endParaRPr>
                    </a:p>
                    <a:p>
                      <a:pPr marL="0" marR="0" indent="0" algn="ctr" defTabSz="914400" rtl="0" eaLnBrk="1" fontAlgn="b" latinLnBrk="0" hangingPunct="1">
                        <a:lnSpc>
                          <a:spcPct val="100000"/>
                        </a:lnSpc>
                        <a:spcBef>
                          <a:spcPts val="0"/>
                        </a:spcBef>
                        <a:spcAft>
                          <a:spcPts val="0"/>
                        </a:spcAft>
                        <a:buClrTx/>
                        <a:buSzTx/>
                        <a:buFontTx/>
                        <a:buNone/>
                        <a:tabLst/>
                        <a:defRPr/>
                      </a:pPr>
                      <a:r>
                        <a:rPr lang="pt-BR" sz="1800" u="none" strike="noStrike" dirty="0">
                          <a:effectLst/>
                          <a:latin typeface="Calibri (Corpo)"/>
                        </a:rPr>
                        <a:t>Iteração</a:t>
                      </a:r>
                      <a:endParaRPr lang="pt-BR" sz="1800" b="1" i="0" u="none" strike="noStrike" dirty="0">
                        <a:solidFill>
                          <a:srgbClr val="000000"/>
                        </a:solidFill>
                        <a:effectLst/>
                        <a:latin typeface="Calibri (Corpo)"/>
                      </a:endParaRPr>
                    </a:p>
                    <a:p>
                      <a:pPr algn="ctr" fontAlgn="b"/>
                      <a:endParaRPr lang="pt-BR" sz="1800" b="1" i="0" u="none" strike="noStrike" dirty="0">
                        <a:solidFill>
                          <a:srgbClr val="000000"/>
                        </a:solidFill>
                        <a:effectLst/>
                        <a:latin typeface="Calibri (Corpo)"/>
                      </a:endParaRPr>
                    </a:p>
                  </a:txBody>
                  <a:tcPr marL="9525" marR="9525" marT="9525" marB="0" anchor="ctr"/>
                </a:tc>
                <a:tc>
                  <a:txBody>
                    <a:bodyPr/>
                    <a:lstStyle/>
                    <a:p>
                      <a:pPr algn="ctr" fontAlgn="ctr"/>
                      <a:r>
                        <a:rPr lang="pt-BR" sz="1800" b="1" u="none" strike="noStrike" dirty="0">
                          <a:solidFill>
                            <a:schemeClr val="bg1"/>
                          </a:solidFill>
                          <a:effectLst/>
                          <a:latin typeface="Calibri (Corpo)"/>
                        </a:rPr>
                        <a:t>Data Prevista</a:t>
                      </a:r>
                      <a:endParaRPr lang="pt-BR" sz="1800" b="1" i="0" u="none" strike="noStrike" dirty="0">
                        <a:solidFill>
                          <a:schemeClr val="bg1"/>
                        </a:solidFill>
                        <a:effectLst/>
                        <a:latin typeface="Calibri (Corpo)"/>
                      </a:endParaRPr>
                    </a:p>
                  </a:txBody>
                  <a:tcPr marL="9525" marR="9525" marT="9525" marB="0" anchor="ctr">
                    <a:solidFill>
                      <a:srgbClr val="2F426A"/>
                    </a:solidFill>
                  </a:tcPr>
                </a:tc>
                <a:tc>
                  <a:txBody>
                    <a:bodyPr/>
                    <a:lstStyle/>
                    <a:p>
                      <a:pPr algn="ctr" fontAlgn="ctr"/>
                      <a:r>
                        <a:rPr lang="pt-BR" sz="1800" b="1" u="none" strike="noStrike" dirty="0">
                          <a:solidFill>
                            <a:schemeClr val="bg1"/>
                          </a:solidFill>
                          <a:effectLst/>
                          <a:latin typeface="Calibri (Corpo)"/>
                        </a:rPr>
                        <a:t>Casos de Uso</a:t>
                      </a:r>
                      <a:endParaRPr lang="pt-BR" sz="1800" b="1" i="0" u="none" strike="noStrike" dirty="0">
                        <a:solidFill>
                          <a:schemeClr val="bg1"/>
                        </a:solidFill>
                        <a:effectLst/>
                        <a:latin typeface="Calibri (Corpo)"/>
                      </a:endParaRPr>
                    </a:p>
                  </a:txBody>
                  <a:tcPr marL="9525" marR="9525" marT="9525" marB="0" anchor="ctr">
                    <a:solidFill>
                      <a:srgbClr val="2F426A"/>
                    </a:solidFill>
                  </a:tcPr>
                </a:tc>
                <a:tc>
                  <a:txBody>
                    <a:bodyPr/>
                    <a:lstStyle/>
                    <a:p>
                      <a:pPr algn="ctr" fontAlgn="ctr"/>
                      <a:r>
                        <a:rPr lang="pt-BR" sz="1800" b="1" i="0" u="none" strike="noStrike" dirty="0">
                          <a:solidFill>
                            <a:schemeClr val="bg1"/>
                          </a:solidFill>
                          <a:effectLst/>
                          <a:latin typeface="Calibri (Corpo)"/>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422087">
                <a:tc rowSpan="5">
                  <a:txBody>
                    <a:bodyPr/>
                    <a:lstStyle/>
                    <a:p>
                      <a:pPr marL="0" marR="0" indent="0" algn="ctr" defTabSz="914400" rtl="0" eaLnBrk="1" fontAlgn="auto" latinLnBrk="0" hangingPunct="0">
                        <a:lnSpc>
                          <a:spcPct val="100000"/>
                        </a:lnSpc>
                        <a:spcBef>
                          <a:spcPts val="0"/>
                        </a:spcBef>
                        <a:spcAft>
                          <a:spcPts val="0"/>
                        </a:spcAft>
                        <a:buClrTx/>
                        <a:buSzTx/>
                        <a:buFontTx/>
                        <a:buNone/>
                        <a:tabLst/>
                        <a:defRPr/>
                      </a:pPr>
                      <a:r>
                        <a:rPr lang="pt-BR" sz="1800" u="none" strike="noStrike" dirty="0">
                          <a:effectLst/>
                          <a:latin typeface="Calibri (Corpo)"/>
                        </a:rPr>
                        <a:t>#01</a:t>
                      </a:r>
                      <a:endParaRPr lang="pt-BR" sz="1800" b="0" i="0" u="none" strike="noStrike" dirty="0">
                        <a:solidFill>
                          <a:srgbClr val="000000"/>
                        </a:solidFill>
                        <a:effectLst/>
                        <a:latin typeface="Calibri (Corpo)"/>
                      </a:endParaRPr>
                    </a:p>
                    <a:p>
                      <a:pPr algn="ctr" hangingPunct="0">
                        <a:lnSpc>
                          <a:spcPct val="150000"/>
                        </a:lnSpc>
                        <a:spcAft>
                          <a:spcPts val="0"/>
                        </a:spcAft>
                      </a:pPr>
                      <a:endParaRPr lang="pt-BR" sz="1800" dirty="0">
                        <a:effectLst/>
                        <a:latin typeface="Calibri (Corpo)"/>
                        <a:ea typeface="Times New Roman" panose="02020603050405020304" pitchFamily="18" charset="0"/>
                        <a:cs typeface="Times New Roman" panose="02020603050405020304" pitchFamily="18" charset="0"/>
                      </a:endParaRPr>
                    </a:p>
                  </a:txBody>
                  <a:tcPr marL="68580" marR="68580" marT="0" marB="0" anchor="ctr"/>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u="none" strike="noStrike" dirty="0">
                          <a:effectLst/>
                          <a:latin typeface="Calibri (Corpo)"/>
                        </a:rPr>
                        <a:t>21/08/2018</a:t>
                      </a:r>
                      <a:endParaRPr lang="pt-BR" sz="1800" b="0" i="0" u="none" strike="noStrike" dirty="0">
                        <a:solidFill>
                          <a:srgbClr val="000000"/>
                        </a:solidFill>
                        <a:effectLst/>
                        <a:latin typeface="Calibri (Corpo)"/>
                      </a:endParaRPr>
                    </a:p>
                    <a:p>
                      <a:pPr algn="ctr"/>
                      <a:endParaRPr lang="pt-BR" sz="1800" dirty="0">
                        <a:latin typeface="Calibri (Corpo)"/>
                      </a:endParaRPr>
                    </a:p>
                  </a:txBody>
                  <a:tcPr marL="68580" marR="68580" marT="0" marB="0" anchor="ctr"/>
                </a:tc>
                <a:tc>
                  <a:txBody>
                    <a:bodyPr/>
                    <a:lstStyle/>
                    <a:p>
                      <a:pPr algn="ctr" fontAlgn="ctr"/>
                      <a:r>
                        <a:rPr lang="pt-BR" sz="1800" b="0" i="0" u="none" strike="noStrike" dirty="0">
                          <a:solidFill>
                            <a:srgbClr val="000000"/>
                          </a:solidFill>
                          <a:effectLst/>
                          <a:latin typeface="Calibri (Corpo)"/>
                        </a:rPr>
                        <a:t>Calcular peso ideal</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Edvilson (Desenvolvedor) e Ramon (DBA).</a:t>
                      </a:r>
                    </a:p>
                  </a:txBody>
                  <a:tcPr marL="9525" marR="9525" marT="9525" marB="0" anchor="ctr"/>
                </a:tc>
                <a:extLst>
                  <a:ext uri="{0D108BD9-81ED-4DB2-BD59-A6C34878D82A}">
                    <a16:rowId xmlns:a16="http://schemas.microsoft.com/office/drawing/2014/main" val="1832501926"/>
                  </a:ext>
                </a:extLst>
              </a:tr>
              <a:tr h="532234">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800" b="0" i="0" u="none" strike="noStrike" dirty="0">
                          <a:solidFill>
                            <a:srgbClr val="000000"/>
                          </a:solidFill>
                          <a:effectLst/>
                          <a:latin typeface="Calibri (Corpo)"/>
                        </a:rPr>
                        <a:t>Calcular IMC</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Iago (Desenvolvedor) e Beatriz Ortega (DBA).</a:t>
                      </a:r>
                    </a:p>
                  </a:txBody>
                  <a:tcPr marL="9525" marR="9525" marT="9525" marB="0" anchor="ctr"/>
                </a:tc>
                <a:extLst>
                  <a:ext uri="{0D108BD9-81ED-4DB2-BD59-A6C34878D82A}">
                    <a16:rowId xmlns:a16="http://schemas.microsoft.com/office/drawing/2014/main" val="3561923455"/>
                  </a:ext>
                </a:extLst>
              </a:tr>
              <a:tr h="44625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800" b="0" i="0" u="none" strike="noStrike" dirty="0">
                          <a:solidFill>
                            <a:srgbClr val="000000"/>
                          </a:solidFill>
                          <a:effectLst/>
                          <a:latin typeface="Calibri (Corpo)"/>
                        </a:rPr>
                        <a:t>Atualizar peso e altura  </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Gabriel (Desenvolvedor) e Ramon (DBA).</a:t>
                      </a:r>
                    </a:p>
                  </a:txBody>
                  <a:tcPr marL="9525" marR="9525" marT="9525" marB="0" anchor="ctr"/>
                </a:tc>
                <a:extLst>
                  <a:ext uri="{0D108BD9-81ED-4DB2-BD59-A6C34878D82A}">
                    <a16:rowId xmlns:a16="http://schemas.microsoft.com/office/drawing/2014/main" val="1870963378"/>
                  </a:ext>
                </a:extLst>
              </a:tr>
              <a:tr h="534171">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b"/>
                      <a:r>
                        <a:rPr lang="pt-BR" sz="1800" b="0" i="0" u="none" strike="noStrike" dirty="0">
                          <a:solidFill>
                            <a:srgbClr val="000000"/>
                          </a:solidFill>
                          <a:effectLst/>
                          <a:latin typeface="Calibri (Corpo)"/>
                        </a:rPr>
                        <a:t>Gerir Diário de Bordo</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Gabriel (Desenvolvedor) e Beatriz Ortega (DBA).</a:t>
                      </a:r>
                    </a:p>
                  </a:txBody>
                  <a:tcPr marL="9525" marR="9525" marT="9525" marB="0" anchor="ctr"/>
                </a:tc>
                <a:extLst>
                  <a:ext uri="{0D108BD9-81ED-4DB2-BD59-A6C34878D82A}">
                    <a16:rowId xmlns:a16="http://schemas.microsoft.com/office/drawing/2014/main" val="620901786"/>
                  </a:ext>
                </a:extLst>
              </a:tr>
              <a:tr h="44625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ctr"/>
                      <a:r>
                        <a:rPr lang="pt-BR" sz="1800" b="0" i="0" u="none" strike="noStrike" dirty="0">
                          <a:solidFill>
                            <a:srgbClr val="000000"/>
                          </a:solidFill>
                          <a:effectLst/>
                          <a:latin typeface="Calibri (Corpo)"/>
                        </a:rPr>
                        <a:t>Inserir Refeição</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Iago (Desenvolvedor) e Ramon (DBA).</a:t>
                      </a:r>
                    </a:p>
                  </a:txBody>
                  <a:tcPr marL="9525" marR="9525" marT="9525" marB="0" anchor="ctr"/>
                </a:tc>
                <a:extLst>
                  <a:ext uri="{0D108BD9-81ED-4DB2-BD59-A6C34878D82A}">
                    <a16:rowId xmlns:a16="http://schemas.microsoft.com/office/drawing/2014/main" val="3966876030"/>
                  </a:ext>
                </a:extLst>
              </a:tr>
            </a:tbl>
          </a:graphicData>
        </a:graphic>
      </p:graphicFrame>
    </p:spTree>
    <p:extLst>
      <p:ext uri="{BB962C8B-B14F-4D97-AF65-F5344CB8AC3E}">
        <p14:creationId xmlns:p14="http://schemas.microsoft.com/office/powerpoint/2010/main" val="38521044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Calcular Peso Ideal MOD08 </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b="1" dirty="0"/>
              <a:t>Cenário Principal: </a:t>
            </a:r>
            <a:r>
              <a:rPr lang="pt-BR" dirty="0"/>
              <a:t>Este Caso de Uso deve calcular o Peso Ideal do usuário a partir de informações que já virão do cadastro do usuário: sexo, altura, idade. </a:t>
            </a:r>
            <a:endParaRPr lang="pt-BR" b="1" dirty="0"/>
          </a:p>
          <a:p>
            <a:pPr algn="just">
              <a:buFont typeface="Arial" panose="020B0604020202020204" pitchFamily="34" charset="0"/>
              <a:buChar char="•"/>
            </a:pPr>
            <a:r>
              <a:rPr lang="pt-BR" b="1" dirty="0"/>
              <a:t>Fluxo Alternativo A:  </a:t>
            </a:r>
            <a:r>
              <a:rPr lang="pt-BR" dirty="0"/>
              <a:t>clicar no botão “Mostrar IMC e tabela de pesos ideais” , será apresentado ao usuário uma tabela com as informações a se enquadrar estando destacadas na cor verde. </a:t>
            </a:r>
          </a:p>
          <a:p>
            <a:pPr algn="just">
              <a:buFont typeface="Arial" panose="020B0604020202020204" pitchFamily="34" charset="0"/>
              <a:buChar char="•"/>
            </a:pPr>
            <a:r>
              <a:rPr lang="pt-BR" b="1" dirty="0"/>
              <a:t>Fluxo Alternativo B: </a:t>
            </a:r>
            <a:r>
              <a:rPr lang="pt-BR" dirty="0"/>
              <a:t>caso usuário clique em “Mostrar IMC e tabela de pesos ideais” ocultará tabela.</a:t>
            </a:r>
          </a:p>
          <a:p>
            <a:pPr algn="just">
              <a:buFont typeface="Arial" panose="020B0604020202020204" pitchFamily="34" charset="0"/>
              <a:buChar char="•"/>
            </a:pPr>
            <a:r>
              <a:rPr lang="pt-BR" b="1" dirty="0"/>
              <a:t>Fluxo Alternativo C: </a:t>
            </a:r>
            <a:r>
              <a:rPr lang="pt-BR" dirty="0"/>
              <a:t>caso usuário selecione a opção referente ao cálculo do IMC sem que  tenha atualizado ou informado previamente, um pop-up será exibido alertando o </a:t>
            </a:r>
            <a:r>
              <a:rPr lang="pt-BR" dirty="0" err="1"/>
              <a:t>o</a:t>
            </a:r>
            <a:r>
              <a:rPr lang="pt-BR" dirty="0"/>
              <a:t> usuário para realize as atualizações de informação.</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42875125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r>
              <a:rPr lang="pt-BR" dirty="0">
                <a:solidFill>
                  <a:srgbClr val="FF0000"/>
                </a:solidFill>
              </a:rPr>
              <a:t> </a:t>
            </a:r>
            <a:endParaRPr lang="pt-BR" dirty="0"/>
          </a:p>
        </p:txBody>
      </p:sp>
      <p:pic>
        <p:nvPicPr>
          <p:cNvPr id="3" name="Imagem 2">
            <a:hlinkClick r:id="rId2"/>
            <a:extLst>
              <a:ext uri="{FF2B5EF4-FFF2-40B4-BE49-F238E27FC236}">
                <a16:creationId xmlns:a16="http://schemas.microsoft.com/office/drawing/2014/main" id="{438A1D15-9E2C-4D48-8E4D-9CA5326D0535}"/>
              </a:ext>
            </a:extLst>
          </p:cNvPr>
          <p:cNvPicPr>
            <a:picLocks noChangeAspect="1"/>
          </p:cNvPicPr>
          <p:nvPr/>
        </p:nvPicPr>
        <p:blipFill>
          <a:blip r:embed="rId3"/>
          <a:stretch>
            <a:fillRect/>
          </a:stretch>
        </p:blipFill>
        <p:spPr>
          <a:xfrm>
            <a:off x="2364850" y="1936144"/>
            <a:ext cx="7523259" cy="4009468"/>
          </a:xfrm>
          <a:prstGeom prst="rect">
            <a:avLst/>
          </a:prstGeom>
        </p:spPr>
      </p:pic>
    </p:spTree>
    <p:extLst>
      <p:ext uri="{BB962C8B-B14F-4D97-AF65-F5344CB8AC3E}">
        <p14:creationId xmlns:p14="http://schemas.microsoft.com/office/powerpoint/2010/main" val="395955754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09</a:t>
            </a:r>
          </a:p>
          <a:p>
            <a:pPr marL="0" indent="0">
              <a:buNone/>
            </a:pPr>
            <a:r>
              <a:rPr lang="pt-BR" dirty="0"/>
              <a:t>Sucessos: 09</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61175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Funcionalidade – Recuperar Senha</a:t>
            </a:r>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692004"/>
            <a:ext cx="10058400" cy="2331243"/>
          </a:xfrm>
        </p:spPr>
      </p:pic>
    </p:spTree>
    <p:extLst>
      <p:ext uri="{BB962C8B-B14F-4D97-AF65-F5344CB8AC3E}">
        <p14:creationId xmlns:p14="http://schemas.microsoft.com/office/powerpoint/2010/main" val="6667679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Calcular IMC </a:t>
            </a:r>
            <a:br>
              <a:rPr lang="pt-BR" dirty="0"/>
            </a:br>
            <a:r>
              <a:rPr lang="pt-BR" dirty="0"/>
              <a:t>MOD08 </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sz="2400" b="1" dirty="0"/>
              <a:t>Cenário Principal</a:t>
            </a:r>
            <a:r>
              <a:rPr lang="pt-BR" b="1" dirty="0"/>
              <a:t>: </a:t>
            </a:r>
            <a:r>
              <a:rPr lang="pt-BR" sz="2400" dirty="0"/>
              <a:t>este Caso de Uso deverá calcular o IMC do usuário, a partir de suas informações pré-cadastradas, tais como: sexo, idade, peso e altura. Caso o usuário selecione o botão relacionado a cálculo do IMC, ele deverá redirecionar o usuário, efetuar o equação e informar para o mesmo, para a realização do cálculo, a fórmula Peso/ (Altura) ² será utilizada, e mostrará em qual faixa o usuário de encaixa na tabela.</a:t>
            </a:r>
            <a:r>
              <a:rPr lang="en-US" sz="2400" dirty="0"/>
              <a:t> </a:t>
            </a:r>
            <a:endParaRPr lang="pt-BR" sz="2400" dirty="0"/>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27960917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action="ppaction://hlinkfile"/>
          </p:cNvPr>
          <p:cNvPicPr>
            <a:picLocks noChangeAspect="1"/>
          </p:cNvPicPr>
          <p:nvPr/>
        </p:nvPicPr>
        <p:blipFill>
          <a:blip r:embed="rId3"/>
          <a:stretch>
            <a:fillRect/>
          </a:stretch>
        </p:blipFill>
        <p:spPr>
          <a:xfrm>
            <a:off x="2021746" y="1835220"/>
            <a:ext cx="8554005" cy="4317099"/>
          </a:xfrm>
          <a:prstGeom prst="rect">
            <a:avLst/>
          </a:prstGeom>
        </p:spPr>
      </p:pic>
    </p:spTree>
    <p:extLst>
      <p:ext uri="{BB962C8B-B14F-4D97-AF65-F5344CB8AC3E}">
        <p14:creationId xmlns:p14="http://schemas.microsoft.com/office/powerpoint/2010/main" val="7815365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908079"/>
            <a:ext cx="10058400" cy="1520921"/>
          </a:xfrm>
        </p:spPr>
        <p:txBody>
          <a:bodyPr>
            <a:normAutofit/>
          </a:bodyPr>
          <a:lstStyle/>
          <a:p>
            <a:pPr marL="0" indent="0">
              <a:buNone/>
            </a:pPr>
            <a:r>
              <a:rPr lang="pt-BR" dirty="0"/>
              <a:t>Totais de Casos de Teste: 06</a:t>
            </a:r>
          </a:p>
          <a:p>
            <a:pPr marL="0" indent="0">
              <a:buNone/>
            </a:pPr>
            <a:r>
              <a:rPr lang="pt-BR" dirty="0"/>
              <a:t>Sucessos: 06</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593954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Gerir Diário de Bordo MOD08</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hangingPunct="0">
              <a:buFont typeface="Arial" panose="020B0604020202020204" pitchFamily="34" charset="0"/>
              <a:buChar char="•"/>
            </a:pPr>
            <a:r>
              <a:rPr lang="pt-BR" b="1" dirty="0"/>
              <a:t>Cenário Principal: </a:t>
            </a:r>
            <a:r>
              <a:rPr lang="pt-BR" dirty="0"/>
              <a:t>usuário entra no Diário de Bordo com o intuito de informar suas refeições diárias. É redirecionado para Usuário para uma página que possui de forma individualizada diversos links que constarão: café da manhã, almoço, lanche da tarde, café da tarde, jantar e lanche da noite. Onde selecionará a refeição a ser adicionada o alimento, sua quantidade e nome.</a:t>
            </a:r>
          </a:p>
          <a:p>
            <a:pPr>
              <a:buFont typeface="Arial" panose="020B0604020202020204" pitchFamily="34" charset="0"/>
              <a:buChar char="•"/>
            </a:pPr>
            <a:r>
              <a:rPr lang="pt-BR" b="1" dirty="0"/>
              <a:t>Fluxo Alternativo A: </a:t>
            </a:r>
            <a:r>
              <a:rPr lang="pt-BR" dirty="0"/>
              <a:t>Inserir Refeição. Visualizar Fluxo Principal da tabela 4.2</a:t>
            </a:r>
          </a:p>
          <a:p>
            <a:pPr>
              <a:buFont typeface="Arial" panose="020B0604020202020204" pitchFamily="34" charset="0"/>
              <a:buChar char="•"/>
            </a:pPr>
            <a:r>
              <a:rPr lang="pt-BR" b="1" dirty="0"/>
              <a:t>Fluxo Alternativo B: </a:t>
            </a:r>
            <a:r>
              <a:rPr lang="pt-BR" dirty="0"/>
              <a:t>Excluir Alimento. Visualizar Fluxo Alternativo B “Excluir Alimento”, da tabela 4.2</a:t>
            </a:r>
          </a:p>
          <a:p>
            <a:pPr algn="just">
              <a:buFont typeface="Arial" panose="020B0604020202020204" pitchFamily="34" charset="0"/>
              <a:buChar char="•"/>
            </a:pPr>
            <a:r>
              <a:rPr lang="pt-BR" b="1" dirty="0"/>
              <a:t>Fluxo Alternativo C: </a:t>
            </a:r>
            <a:r>
              <a:rPr lang="pt-BR" dirty="0"/>
              <a:t>Escolher Data. Será disponibilizado ao usuário a opção de escolha de uma data especifica, tendo como resultado a tabela de calorias consumidas referente a data informada.</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740652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 Gerir Diário de Bordo  MOD08</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sz="2100" b="1" dirty="0"/>
              <a:t>Fluxo Alternativo D: </a:t>
            </a:r>
            <a:r>
              <a:rPr lang="pt-BR" sz="2100" dirty="0"/>
              <a:t>Calcular Peso Ideal e IMC. Visualizar tabelas 4.6 e 4.7 referentes ao casos de cálculo de Peso Ideal e IMC .</a:t>
            </a:r>
          </a:p>
          <a:p>
            <a:pPr>
              <a:buFont typeface="Arial" panose="020B0604020202020204" pitchFamily="34" charset="0"/>
              <a:buChar char="•"/>
            </a:pPr>
            <a:r>
              <a:rPr lang="pt-BR" sz="2100" b="1" dirty="0"/>
              <a:t>Fluxo Alternativo E: </a:t>
            </a:r>
            <a:r>
              <a:rPr lang="pt-BR" sz="2100" dirty="0"/>
              <a:t>Atualizar Peso e Altura. Visualizar tabela 4.12 referente a atualização de peso e altura.</a:t>
            </a:r>
          </a:p>
          <a:p>
            <a:pPr>
              <a:buFont typeface="Arial" panose="020B0604020202020204" pitchFamily="34" charset="0"/>
              <a:buChar char="•"/>
            </a:pPr>
            <a:r>
              <a:rPr lang="pt-BR" sz="2100" b="1" dirty="0"/>
              <a:t>Fluxo Alternativo F: </a:t>
            </a:r>
            <a:r>
              <a:rPr lang="pt-BR" sz="2100" dirty="0"/>
              <a:t>Visualizar Alimentos Favoritos. Visualizar tabela 4.8 referente ao Gerir Alimentos Favoritos.</a:t>
            </a:r>
            <a:endParaRPr lang="pt-BR" sz="2100" b="1" dirty="0"/>
          </a:p>
          <a:p>
            <a:pPr>
              <a:buFont typeface="Arial" panose="020B0604020202020204" pitchFamily="34" charset="0"/>
              <a:buChar char="•"/>
            </a:pPr>
            <a:r>
              <a:rPr lang="pt-BR" sz="2100" b="1" dirty="0"/>
              <a:t>Fluxo Alternativo G: </a:t>
            </a:r>
            <a:r>
              <a:rPr lang="pt-BR" sz="2100" dirty="0"/>
              <a:t>Relatórios Diários. Visualizar tabela 4.13 referente aos relatórios diários.</a:t>
            </a:r>
          </a:p>
          <a:p>
            <a:pPr>
              <a:buFont typeface="Arial" panose="020B0604020202020204" pitchFamily="34" charset="0"/>
              <a:buChar char="•"/>
            </a:pPr>
            <a:r>
              <a:rPr lang="pt-BR" sz="2100" b="1" dirty="0"/>
              <a:t>Fluxo Alternativo H: </a:t>
            </a:r>
            <a:r>
              <a:rPr lang="pt-BR" sz="2100" dirty="0"/>
              <a:t>Relatórios de Dados Históricos. Visualizar tabela 4.17 referente aos relatórios de dados históricos.</a:t>
            </a:r>
            <a:endParaRPr lang="pt-BR" sz="2100" b="1" dirty="0"/>
          </a:p>
          <a:p>
            <a:endParaRPr lang="pt-BR" dirty="0"/>
          </a:p>
          <a:p>
            <a:endParaRPr lang="pt-BR" dirty="0"/>
          </a:p>
        </p:txBody>
      </p:sp>
    </p:spTree>
    <p:extLst>
      <p:ext uri="{BB962C8B-B14F-4D97-AF65-F5344CB8AC3E}">
        <p14:creationId xmlns:p14="http://schemas.microsoft.com/office/powerpoint/2010/main" val="2932181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a:extLst>
              <a:ext uri="{FF2B5EF4-FFF2-40B4-BE49-F238E27FC236}">
                <a16:creationId xmlns:a16="http://schemas.microsoft.com/office/drawing/2014/main" id="{D3F10CD8-757C-4C93-A63E-504D27560122}"/>
              </a:ext>
            </a:extLst>
          </p:cNvPr>
          <p:cNvPicPr>
            <a:picLocks noChangeAspect="1"/>
          </p:cNvPicPr>
          <p:nvPr/>
        </p:nvPicPr>
        <p:blipFill>
          <a:blip r:embed="rId3"/>
          <a:stretch>
            <a:fillRect/>
          </a:stretch>
        </p:blipFill>
        <p:spPr>
          <a:xfrm>
            <a:off x="1658509" y="1737360"/>
            <a:ext cx="8874982" cy="4599917"/>
          </a:xfrm>
          <a:prstGeom prst="rect">
            <a:avLst/>
          </a:prstGeom>
        </p:spPr>
      </p:pic>
    </p:spTree>
    <p:extLst>
      <p:ext uri="{BB962C8B-B14F-4D97-AF65-F5344CB8AC3E}">
        <p14:creationId xmlns:p14="http://schemas.microsoft.com/office/powerpoint/2010/main" val="116046919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02</a:t>
            </a:r>
          </a:p>
          <a:p>
            <a:pPr marL="0" indent="0">
              <a:buNone/>
            </a:pPr>
            <a:r>
              <a:rPr lang="pt-BR" dirty="0"/>
              <a:t>Sucessos: 02</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9021240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Inserir Refeição </a:t>
            </a:r>
            <a:br>
              <a:rPr lang="pt-BR" dirty="0"/>
            </a:br>
            <a:r>
              <a:rPr lang="pt-BR" dirty="0"/>
              <a:t>MOD08</a:t>
            </a:r>
          </a:p>
        </p:txBody>
      </p:sp>
      <p:sp>
        <p:nvSpPr>
          <p:cNvPr id="7" name="Espaço Reservado para Conteúdo 2"/>
          <p:cNvSpPr>
            <a:spLocks noGrp="1"/>
          </p:cNvSpPr>
          <p:nvPr>
            <p:ph idx="1"/>
          </p:nvPr>
        </p:nvSpPr>
        <p:spPr>
          <a:xfrm>
            <a:off x="1178417" y="2056119"/>
            <a:ext cx="9175818" cy="4239173"/>
          </a:xfrm>
        </p:spPr>
        <p:txBody>
          <a:bodyPr>
            <a:normAutofit fontScale="92500" lnSpcReduction="20000"/>
          </a:bodyPr>
          <a:lstStyle/>
          <a:p>
            <a:pPr algn="just" hangingPunct="0">
              <a:buFont typeface="Arial" panose="020B0604020202020204" pitchFamily="34" charset="0"/>
              <a:buChar char="•"/>
            </a:pPr>
            <a:r>
              <a:rPr lang="pt-BR" sz="2400" b="1" dirty="0"/>
              <a:t>Cenário Principal</a:t>
            </a:r>
            <a:r>
              <a:rPr lang="pt-BR" b="1" dirty="0"/>
              <a:t>: </a:t>
            </a:r>
            <a:r>
              <a:rPr lang="pt-BR" sz="2400" dirty="0"/>
              <a:t>ao selecionar a opção referente a inserção de alimentos, o usuário será redirecionada para um página onde escolher a refeição que terá alimentos inseridos, após isso, adicionar o horário, nome do alimento e quantidade, de valor quebrado ou não, após isso ele deve selecionar o botão “Enviar” e após, “Confirmar” para a inserção das informações no Banco de Dados.</a:t>
            </a:r>
          </a:p>
          <a:p>
            <a:pPr>
              <a:buFont typeface="Arial" panose="020B0604020202020204" pitchFamily="34" charset="0"/>
              <a:buChar char="•"/>
            </a:pPr>
            <a:r>
              <a:rPr lang="pt-BR" sz="2400" b="1" dirty="0"/>
              <a:t>Fluxo Alternativo A: </a:t>
            </a:r>
            <a:r>
              <a:rPr lang="pt-BR" sz="2400" dirty="0"/>
              <a:t>Adicionar Novo Alimento.</a:t>
            </a:r>
          </a:p>
          <a:p>
            <a:pPr algn="just">
              <a:buFont typeface="Arial" panose="020B0604020202020204" pitchFamily="34" charset="0"/>
              <a:buChar char="•"/>
            </a:pPr>
            <a:r>
              <a:rPr lang="pt-BR" sz="2400" b="1" dirty="0"/>
              <a:t>Fluxo Alternativo B: </a:t>
            </a:r>
            <a:r>
              <a:rPr lang="pt-BR" sz="2400" dirty="0"/>
              <a:t>Excluir Alimento: estará disponível ao usuário a opção de exclusão de um alimento de sua lista, por meio de um botão “X” na tabela de alimentos inseridos, ao clicar, um modal conformando a ação do usuário será exibida, caso ele confirme a exclusão, o alimento e suas respectivas informações serão excluídas do Banco de Dados.</a:t>
            </a:r>
          </a:p>
          <a:p>
            <a:pPr>
              <a:buFont typeface="Arial" panose="020B0604020202020204" pitchFamily="34" charset="0"/>
              <a:buChar char="•"/>
            </a:pPr>
            <a:r>
              <a:rPr lang="pt-BR" sz="2400" b="1" dirty="0"/>
              <a:t>Fluxo Alternativo C</a:t>
            </a:r>
            <a:r>
              <a:rPr lang="pt-BR" sz="2400" dirty="0"/>
              <a:t>:calcular Calorias Totais por Refeição.</a:t>
            </a:r>
          </a:p>
          <a:p>
            <a:pPr>
              <a:buFont typeface="Arial" panose="020B0604020202020204" pitchFamily="34" charset="0"/>
              <a:buChar char="•"/>
            </a:pPr>
            <a:r>
              <a:rPr lang="pt-BR" sz="2400" b="1" dirty="0"/>
              <a:t>Fluxo Alternativo D: </a:t>
            </a:r>
            <a:r>
              <a:rPr lang="pt-BR" sz="2400" dirty="0"/>
              <a:t>clicou em “Selecione um Alimento”.</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2092112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r>
              <a:rPr lang="pt-BR" dirty="0">
                <a:solidFill>
                  <a:srgbClr val="FF0000"/>
                </a:solidFill>
              </a:rPr>
              <a:t> </a:t>
            </a:r>
            <a:endParaRPr lang="pt-BR" dirty="0"/>
          </a:p>
        </p:txBody>
      </p:sp>
      <p:pic>
        <p:nvPicPr>
          <p:cNvPr id="3" name="Imagem 2">
            <a:hlinkClick r:id="rId2" action="ppaction://hlinkfile"/>
          </p:cNvPr>
          <p:cNvPicPr>
            <a:picLocks noChangeAspect="1"/>
          </p:cNvPicPr>
          <p:nvPr/>
        </p:nvPicPr>
        <p:blipFill>
          <a:blip r:embed="rId3"/>
          <a:stretch>
            <a:fillRect/>
          </a:stretch>
        </p:blipFill>
        <p:spPr>
          <a:xfrm>
            <a:off x="1715097" y="1803633"/>
            <a:ext cx="8822766" cy="4278122"/>
          </a:xfrm>
          <a:prstGeom prst="rect">
            <a:avLst/>
          </a:prstGeom>
        </p:spPr>
      </p:pic>
    </p:spTree>
    <p:extLst>
      <p:ext uri="{BB962C8B-B14F-4D97-AF65-F5344CB8AC3E}">
        <p14:creationId xmlns:p14="http://schemas.microsoft.com/office/powerpoint/2010/main" val="23797620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10</a:t>
            </a:r>
          </a:p>
          <a:p>
            <a:pPr marL="0" indent="0">
              <a:buNone/>
            </a:pPr>
            <a:r>
              <a:rPr lang="pt-BR" dirty="0"/>
              <a:t>Sucessos: 10</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02107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MOD01</a:t>
            </a:r>
          </a:p>
        </p:txBody>
      </p:sp>
      <p:sp>
        <p:nvSpPr>
          <p:cNvPr id="7" name="Espaço Reservado para Conteúdo 2"/>
          <p:cNvSpPr>
            <a:spLocks noGrp="1"/>
          </p:cNvSpPr>
          <p:nvPr>
            <p:ph idx="1"/>
          </p:nvPr>
        </p:nvSpPr>
        <p:spPr>
          <a:xfrm>
            <a:off x="1178416" y="1737360"/>
            <a:ext cx="9860886" cy="4605251"/>
          </a:xfrm>
        </p:spPr>
        <p:txBody>
          <a:bodyPr>
            <a:normAutofit fontScale="77500" lnSpcReduction="20000"/>
          </a:bodyPr>
          <a:lstStyle/>
          <a:p>
            <a:pPr algn="just">
              <a:lnSpc>
                <a:spcPct val="150000"/>
              </a:lnSpc>
              <a:buFont typeface="Arial" panose="020B0604020202020204" pitchFamily="34" charset="0"/>
              <a:buChar char="•"/>
            </a:pPr>
            <a:r>
              <a:rPr lang="pt-BR" b="1" dirty="0"/>
              <a:t> Cenário Principal: </a:t>
            </a:r>
            <a:r>
              <a:rPr lang="pt-BR" dirty="0"/>
              <a:t>Fale Conosco (redirecionar a para página de </a:t>
            </a:r>
            <a:r>
              <a:rPr lang="en-US" dirty="0" err="1"/>
              <a:t>Fale</a:t>
            </a:r>
            <a:r>
              <a:rPr lang="en-US" dirty="0"/>
              <a:t> </a:t>
            </a:r>
            <a:r>
              <a:rPr lang="en-US" dirty="0" err="1"/>
              <a:t>conosco</a:t>
            </a:r>
            <a:r>
              <a:rPr lang="pt-BR" dirty="0"/>
              <a:t>).</a:t>
            </a:r>
          </a:p>
          <a:p>
            <a:pPr algn="just">
              <a:lnSpc>
                <a:spcPct val="150000"/>
              </a:lnSpc>
              <a:buFont typeface="Arial" panose="020B0604020202020204" pitchFamily="34" charset="0"/>
              <a:buChar char="•"/>
            </a:pPr>
            <a:r>
              <a:rPr lang="pt-BR" b="1" dirty="0"/>
              <a:t>Fluxo Alternativo #A: </a:t>
            </a:r>
            <a:r>
              <a:rPr lang="pt-BR" dirty="0"/>
              <a:t>Usuário não </a:t>
            </a:r>
            <a:r>
              <a:rPr lang="pt-BR" dirty="0" err="1"/>
              <a:t>logado</a:t>
            </a:r>
            <a:r>
              <a:rPr lang="pt-BR" dirty="0"/>
              <a:t> no site (Ao preencher os campos solicitados, as informações serão encaminhadas para o </a:t>
            </a:r>
            <a:r>
              <a:rPr lang="pt-BR" dirty="0" err="1"/>
              <a:t>email</a:t>
            </a:r>
            <a:r>
              <a:rPr lang="pt-BR" dirty="0"/>
              <a:t> do destinatário).</a:t>
            </a:r>
          </a:p>
          <a:p>
            <a:pPr algn="just" hangingPunct="0">
              <a:lnSpc>
                <a:spcPct val="150000"/>
              </a:lnSpc>
              <a:buFont typeface="Arial" panose="020B0604020202020204" pitchFamily="34" charset="0"/>
              <a:buChar char="•"/>
            </a:pPr>
            <a:r>
              <a:rPr lang="pt-BR" b="1" dirty="0"/>
              <a:t> Fluxo Alternativo #B: </a:t>
            </a:r>
            <a:r>
              <a:rPr lang="pt-BR" dirty="0"/>
              <a:t>Campo deixado em branco (exibir uma mensagem avisando que algum dos campos está em branco).</a:t>
            </a:r>
          </a:p>
          <a:p>
            <a:pPr algn="just" hangingPunct="0">
              <a:lnSpc>
                <a:spcPct val="150000"/>
              </a:lnSpc>
              <a:buFont typeface="Arial" panose="020B0604020202020204" pitchFamily="34" charset="0"/>
              <a:buChar char="•"/>
            </a:pPr>
            <a:r>
              <a:rPr lang="pt-BR" dirty="0"/>
              <a:t> </a:t>
            </a:r>
            <a:r>
              <a:rPr lang="pt-BR" b="1" dirty="0"/>
              <a:t>Fluxo Alternativo #C: </a:t>
            </a:r>
            <a:r>
              <a:rPr lang="pt-BR" dirty="0"/>
              <a:t>Informação editada de caráter inválido (exibe uma mensagem de que o </a:t>
            </a:r>
            <a:r>
              <a:rPr lang="pt-BR" dirty="0" err="1"/>
              <a:t>email</a:t>
            </a:r>
            <a:r>
              <a:rPr lang="pt-BR" dirty="0"/>
              <a:t> digitado está incorreto).</a:t>
            </a:r>
          </a:p>
          <a:p>
            <a:pPr algn="just" hangingPunct="0">
              <a:lnSpc>
                <a:spcPct val="150000"/>
              </a:lnSpc>
              <a:buFont typeface="Arial" panose="020B0604020202020204" pitchFamily="34" charset="0"/>
              <a:buChar char="•"/>
            </a:pPr>
            <a:r>
              <a:rPr lang="pt-BR" b="1" dirty="0"/>
              <a:t>Fluxo Alternativo #D: </a:t>
            </a:r>
            <a:r>
              <a:rPr lang="pt-BR" dirty="0"/>
              <a:t>Limite de caracteres na mensagem excedido. (exibe a mensagem “Limite de caracteres excedido”).</a:t>
            </a:r>
          </a:p>
          <a:p>
            <a:pPr algn="just" hangingPunct="0">
              <a:lnSpc>
                <a:spcPct val="150000"/>
              </a:lnSpc>
              <a:buFont typeface="Arial" panose="020B0604020202020204" pitchFamily="34" charset="0"/>
              <a:buChar char="•"/>
            </a:pPr>
            <a:r>
              <a:rPr lang="pt-BR" b="1" dirty="0"/>
              <a:t>Fluxo Alternativo #E: </a:t>
            </a:r>
            <a:r>
              <a:rPr lang="pt-BR" dirty="0"/>
              <a:t>Limite de caracteres no título excedido. (exibe a mensagem “Limite de caracteres </a:t>
            </a:r>
            <a:r>
              <a:rPr lang="pt-BR"/>
              <a:t>excedido”). </a:t>
            </a:r>
            <a:endParaRPr lang="pt-BR" dirty="0"/>
          </a:p>
          <a:p>
            <a:pPr algn="just" hangingPunct="0">
              <a:lnSpc>
                <a:spcPct val="150000"/>
              </a:lnSpc>
              <a:buFont typeface="Arial" panose="020B0604020202020204" pitchFamily="34" charset="0"/>
              <a:buChar char="•"/>
            </a:pPr>
            <a:endParaRPr lang="pt-BR" dirty="0"/>
          </a:p>
          <a:p>
            <a:pPr algn="just" hangingPunct="0">
              <a:lnSpc>
                <a:spcPct val="150000"/>
              </a:lnSpc>
              <a:buFont typeface="Arial" panose="020B0604020202020204" pitchFamily="34" charset="0"/>
              <a:buChar char="•"/>
            </a:pPr>
            <a:endParaRPr lang="pt-BR" dirty="0"/>
          </a:p>
          <a:p>
            <a:pPr marL="0" indent="0" algn="just">
              <a:lnSpc>
                <a:spcPct val="150000"/>
              </a:lnSpc>
              <a:buNone/>
            </a:pPr>
            <a:endParaRPr lang="pt-BR" dirty="0"/>
          </a:p>
          <a:p>
            <a:pPr lvl="0" algn="just">
              <a:lnSpc>
                <a:spcPct val="150000"/>
              </a:lnSpc>
              <a:buFont typeface="Arial" panose="020B0604020202020204" pitchFamily="34" charset="0"/>
              <a:buChar char="•"/>
            </a:pPr>
            <a:endParaRPr lang="pt-BR" dirty="0"/>
          </a:p>
          <a:p>
            <a:pPr marL="0" indent="0" algn="just">
              <a:lnSpc>
                <a:spcPct val="150000"/>
              </a:lnSpc>
              <a:buNone/>
            </a:pPr>
            <a:endParaRPr lang="pt-BR" dirty="0"/>
          </a:p>
          <a:p>
            <a:pPr algn="just">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78504108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1097280" y="286603"/>
            <a:ext cx="10058400" cy="1450757"/>
          </a:xfrm>
        </p:spPr>
        <p:txBody>
          <a:bodyPr/>
          <a:lstStyle/>
          <a:p>
            <a:r>
              <a:rPr lang="pt-BR" dirty="0"/>
              <a:t>Iteração #02</a:t>
            </a:r>
            <a:endParaRPr lang="pt-BR" dirty="0">
              <a:solidFill>
                <a:srgbClr val="FF0000"/>
              </a:solidFill>
            </a:endParaRPr>
          </a:p>
        </p:txBody>
      </p:sp>
      <p:graphicFrame>
        <p:nvGraphicFramePr>
          <p:cNvPr id="4" name="Tabela 3">
            <a:extLst>
              <a:ext uri="{FF2B5EF4-FFF2-40B4-BE49-F238E27FC236}">
                <a16:creationId xmlns:a16="http://schemas.microsoft.com/office/drawing/2014/main" id="{434A07C4-78F1-4A50-813E-2873632B958A}"/>
              </a:ext>
            </a:extLst>
          </p:cNvPr>
          <p:cNvGraphicFramePr>
            <a:graphicFrameLocks noGrp="1"/>
          </p:cNvGraphicFramePr>
          <p:nvPr>
            <p:extLst>
              <p:ext uri="{D42A27DB-BD31-4B8C-83A1-F6EECF244321}">
                <p14:modId xmlns:p14="http://schemas.microsoft.com/office/powerpoint/2010/main" val="443123325"/>
              </p:ext>
            </p:extLst>
          </p:nvPr>
        </p:nvGraphicFramePr>
        <p:xfrm>
          <a:off x="265043" y="1737360"/>
          <a:ext cx="11794435" cy="4929154"/>
        </p:xfrm>
        <a:graphic>
          <a:graphicData uri="http://schemas.openxmlformats.org/drawingml/2006/table">
            <a:tbl>
              <a:tblPr firstRow="1" firstCol="1" bandRow="1">
                <a:tableStyleId>{21E4AEA4-8DFA-4A89-87EB-49C32662AFE0}</a:tableStyleId>
              </a:tblPr>
              <a:tblGrid>
                <a:gridCol w="947151">
                  <a:extLst>
                    <a:ext uri="{9D8B030D-6E8A-4147-A177-3AD203B41FA5}">
                      <a16:colId xmlns:a16="http://schemas.microsoft.com/office/drawing/2014/main" val="2246435031"/>
                    </a:ext>
                  </a:extLst>
                </a:gridCol>
                <a:gridCol w="1424182">
                  <a:extLst>
                    <a:ext uri="{9D8B030D-6E8A-4147-A177-3AD203B41FA5}">
                      <a16:colId xmlns:a16="http://schemas.microsoft.com/office/drawing/2014/main" val="2887709099"/>
                    </a:ext>
                  </a:extLst>
                </a:gridCol>
                <a:gridCol w="3055767">
                  <a:extLst>
                    <a:ext uri="{9D8B030D-6E8A-4147-A177-3AD203B41FA5}">
                      <a16:colId xmlns:a16="http://schemas.microsoft.com/office/drawing/2014/main" val="3768371829"/>
                    </a:ext>
                  </a:extLst>
                </a:gridCol>
                <a:gridCol w="6367335">
                  <a:extLst>
                    <a:ext uri="{9D8B030D-6E8A-4147-A177-3AD203B41FA5}">
                      <a16:colId xmlns:a16="http://schemas.microsoft.com/office/drawing/2014/main" val="3350578918"/>
                    </a:ext>
                  </a:extLst>
                </a:gridCol>
              </a:tblGrid>
              <a:tr h="437322">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800" u="none" strike="noStrike" dirty="0">
                          <a:effectLst/>
                          <a:latin typeface="Calibri (Corpo)"/>
                        </a:rPr>
                        <a:t>Planejamento das Iterações para o Desenvolvimento dos Casos de Uso - Módulo de Cadastros</a:t>
                      </a:r>
                      <a:endParaRPr lang="pt-BR" sz="1800" b="1" i="0" u="none" strike="noStrike" dirty="0">
                        <a:solidFill>
                          <a:srgbClr val="000000"/>
                        </a:solidFill>
                        <a:effectLst/>
                        <a:latin typeface="Calibri (Corpo)"/>
                      </a:endParaRPr>
                    </a:p>
                  </a:txBody>
                  <a:tcPr marL="68580" marR="68580" marT="0"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68924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pt-BR" sz="1800" u="none" strike="noStrike" dirty="0">
                        <a:effectLst/>
                        <a:latin typeface="Calibri (Corpo)"/>
                      </a:endParaRPr>
                    </a:p>
                    <a:p>
                      <a:pPr marL="0" marR="0" indent="0" algn="ctr" defTabSz="914400" rtl="0" eaLnBrk="1" fontAlgn="b" latinLnBrk="0" hangingPunct="1">
                        <a:lnSpc>
                          <a:spcPct val="100000"/>
                        </a:lnSpc>
                        <a:spcBef>
                          <a:spcPts val="0"/>
                        </a:spcBef>
                        <a:spcAft>
                          <a:spcPts val="0"/>
                        </a:spcAft>
                        <a:buClrTx/>
                        <a:buSzTx/>
                        <a:buFontTx/>
                        <a:buNone/>
                        <a:tabLst/>
                        <a:defRPr/>
                      </a:pPr>
                      <a:r>
                        <a:rPr lang="pt-BR" sz="1800" u="none" strike="noStrike" dirty="0">
                          <a:effectLst/>
                          <a:latin typeface="Calibri (Corpo)"/>
                        </a:rPr>
                        <a:t>Iteração</a:t>
                      </a:r>
                      <a:endParaRPr lang="pt-BR" sz="1800" b="1" i="0" u="none" strike="noStrike" dirty="0">
                        <a:solidFill>
                          <a:srgbClr val="000000"/>
                        </a:solidFill>
                        <a:effectLst/>
                        <a:latin typeface="Calibri (Corpo)"/>
                      </a:endParaRPr>
                    </a:p>
                    <a:p>
                      <a:pPr algn="ctr" fontAlgn="b"/>
                      <a:endParaRPr lang="pt-BR" sz="1800" b="1" i="0" u="none" strike="noStrike" dirty="0">
                        <a:solidFill>
                          <a:srgbClr val="000000"/>
                        </a:solidFill>
                        <a:effectLst/>
                        <a:latin typeface="Calibri (Corpo)"/>
                      </a:endParaRPr>
                    </a:p>
                  </a:txBody>
                  <a:tcPr marL="9525" marR="9525" marT="9525" marB="0" anchor="ctr"/>
                </a:tc>
                <a:tc>
                  <a:txBody>
                    <a:bodyPr/>
                    <a:lstStyle/>
                    <a:p>
                      <a:pPr algn="ctr" fontAlgn="ctr"/>
                      <a:r>
                        <a:rPr lang="pt-BR" sz="1800" b="1" u="none" strike="noStrike" dirty="0">
                          <a:solidFill>
                            <a:schemeClr val="bg1"/>
                          </a:solidFill>
                          <a:effectLst/>
                          <a:latin typeface="Calibri (Corpo)"/>
                        </a:rPr>
                        <a:t>Data Prevista</a:t>
                      </a:r>
                      <a:endParaRPr lang="pt-BR" sz="1800" b="1" i="0" u="none" strike="noStrike" dirty="0">
                        <a:solidFill>
                          <a:schemeClr val="bg1"/>
                        </a:solidFill>
                        <a:effectLst/>
                        <a:latin typeface="Calibri (Corpo)"/>
                      </a:endParaRPr>
                    </a:p>
                  </a:txBody>
                  <a:tcPr marL="9525" marR="9525" marT="9525" marB="0" anchor="ctr">
                    <a:solidFill>
                      <a:srgbClr val="2F426A"/>
                    </a:solidFill>
                  </a:tcPr>
                </a:tc>
                <a:tc>
                  <a:txBody>
                    <a:bodyPr/>
                    <a:lstStyle/>
                    <a:p>
                      <a:pPr algn="ctr" fontAlgn="ctr"/>
                      <a:r>
                        <a:rPr lang="pt-BR" sz="1800" b="1" u="none" strike="noStrike" dirty="0">
                          <a:solidFill>
                            <a:schemeClr val="bg1"/>
                          </a:solidFill>
                          <a:effectLst/>
                          <a:latin typeface="Calibri (Corpo)"/>
                        </a:rPr>
                        <a:t>Casos de Uso</a:t>
                      </a:r>
                      <a:endParaRPr lang="pt-BR" sz="1800" b="1" i="0" u="none" strike="noStrike" dirty="0">
                        <a:solidFill>
                          <a:schemeClr val="bg1"/>
                        </a:solidFill>
                        <a:effectLst/>
                        <a:latin typeface="Calibri (Corpo)"/>
                      </a:endParaRPr>
                    </a:p>
                  </a:txBody>
                  <a:tcPr marL="9525" marR="9525" marT="9525" marB="0" anchor="ctr">
                    <a:solidFill>
                      <a:srgbClr val="2F426A"/>
                    </a:solidFill>
                  </a:tcPr>
                </a:tc>
                <a:tc>
                  <a:txBody>
                    <a:bodyPr/>
                    <a:lstStyle/>
                    <a:p>
                      <a:pPr algn="ctr" fontAlgn="ctr"/>
                      <a:r>
                        <a:rPr lang="pt-BR" sz="1800" b="1" i="0" u="none" strike="noStrike" dirty="0">
                          <a:solidFill>
                            <a:schemeClr val="bg1"/>
                          </a:solidFill>
                          <a:effectLst/>
                          <a:latin typeface="Calibri (Corpo)"/>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422087">
                <a:tc rowSpan="7">
                  <a:txBody>
                    <a:bodyPr/>
                    <a:lstStyle/>
                    <a:p>
                      <a:pPr marL="0" marR="0" indent="0" algn="ctr" defTabSz="914400" rtl="0" eaLnBrk="1" fontAlgn="auto" latinLnBrk="0" hangingPunct="0">
                        <a:lnSpc>
                          <a:spcPct val="100000"/>
                        </a:lnSpc>
                        <a:spcBef>
                          <a:spcPts val="0"/>
                        </a:spcBef>
                        <a:spcAft>
                          <a:spcPts val="0"/>
                        </a:spcAft>
                        <a:buClrTx/>
                        <a:buSzTx/>
                        <a:buFontTx/>
                        <a:buNone/>
                        <a:tabLst/>
                        <a:defRPr/>
                      </a:pPr>
                      <a:r>
                        <a:rPr lang="pt-BR" sz="1800" u="none" strike="noStrike" dirty="0">
                          <a:effectLst/>
                          <a:latin typeface="Calibri (Corpo)"/>
                        </a:rPr>
                        <a:t>#02</a:t>
                      </a:r>
                      <a:endParaRPr lang="pt-BR" sz="1800" b="0" i="0" u="none" strike="noStrike" dirty="0">
                        <a:solidFill>
                          <a:srgbClr val="000000"/>
                        </a:solidFill>
                        <a:effectLst/>
                        <a:latin typeface="Calibri (Corpo)"/>
                      </a:endParaRPr>
                    </a:p>
                    <a:p>
                      <a:pPr algn="ctr" hangingPunct="0">
                        <a:lnSpc>
                          <a:spcPct val="150000"/>
                        </a:lnSpc>
                        <a:spcAft>
                          <a:spcPts val="0"/>
                        </a:spcAft>
                      </a:pPr>
                      <a:endParaRPr lang="pt-BR" sz="1800" dirty="0">
                        <a:effectLst/>
                        <a:latin typeface="Calibri (Corpo)"/>
                        <a:ea typeface="Times New Roman" panose="02020603050405020304" pitchFamily="18" charset="0"/>
                        <a:cs typeface="Times New Roman" panose="02020603050405020304" pitchFamily="18" charset="0"/>
                      </a:endParaRPr>
                    </a:p>
                  </a:txBody>
                  <a:tcPr marL="68580" marR="68580" marT="0" marB="0" anchor="ctr"/>
                </a:tc>
                <a:tc row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u="none" strike="noStrike" dirty="0">
                          <a:effectLst/>
                          <a:latin typeface="Calibri (Corpo)"/>
                        </a:rPr>
                        <a:t>18/09/2018</a:t>
                      </a:r>
                      <a:endParaRPr lang="pt-BR" sz="1800" b="0" i="0" u="none" strike="noStrike" dirty="0">
                        <a:solidFill>
                          <a:srgbClr val="000000"/>
                        </a:solidFill>
                        <a:effectLst/>
                        <a:latin typeface="Calibri (Corpo)"/>
                      </a:endParaRPr>
                    </a:p>
                    <a:p>
                      <a:pPr algn="ctr"/>
                      <a:endParaRPr lang="pt-BR" sz="1800" dirty="0">
                        <a:latin typeface="Calibri (Corpo)"/>
                      </a:endParaRPr>
                    </a:p>
                  </a:txBody>
                  <a:tcPr marL="68580" marR="68580" marT="0" marB="0" anchor="ctr"/>
                </a:tc>
                <a:tc>
                  <a:txBody>
                    <a:bodyPr/>
                    <a:lstStyle/>
                    <a:p>
                      <a:pPr algn="ctr" fontAlgn="ctr"/>
                      <a:r>
                        <a:rPr lang="pt-BR" sz="1800" b="0" i="0" u="none" strike="noStrike" dirty="0">
                          <a:solidFill>
                            <a:srgbClr val="000000"/>
                          </a:solidFill>
                          <a:effectLst/>
                          <a:latin typeface="Calibri (Corpo)"/>
                        </a:rPr>
                        <a:t>Calcular calorias totais por refeição</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Edvilson (Desenvolvedor) e Beatriz Ortega (DBA)</a:t>
                      </a:r>
                    </a:p>
                  </a:txBody>
                  <a:tcPr marL="9525" marR="9525" marT="9525" marB="0" anchor="ctr"/>
                </a:tc>
                <a:extLst>
                  <a:ext uri="{0D108BD9-81ED-4DB2-BD59-A6C34878D82A}">
                    <a16:rowId xmlns:a16="http://schemas.microsoft.com/office/drawing/2014/main" val="1832501926"/>
                  </a:ext>
                </a:extLst>
              </a:tr>
              <a:tr h="532234">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800" b="0" i="0" u="none" strike="noStrike" dirty="0">
                          <a:solidFill>
                            <a:srgbClr val="000000"/>
                          </a:solidFill>
                          <a:effectLst/>
                          <a:latin typeface="Calibri (Corpo)"/>
                        </a:rPr>
                        <a:t>Adicionar no total de calorias diárias</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Edvilson (Desenvolvedor) e Ramon  (DBA)</a:t>
                      </a:r>
                    </a:p>
                  </a:txBody>
                  <a:tcPr marL="9525" marR="9525" marT="9525" marB="0" anchor="ctr"/>
                </a:tc>
                <a:extLst>
                  <a:ext uri="{0D108BD9-81ED-4DB2-BD59-A6C34878D82A}">
                    <a16:rowId xmlns:a16="http://schemas.microsoft.com/office/drawing/2014/main" val="3561923455"/>
                  </a:ext>
                </a:extLst>
              </a:tr>
              <a:tr h="44625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algn="ctr" fontAlgn="ctr"/>
                      <a:r>
                        <a:rPr lang="pt-BR" sz="1800" b="0" i="0" u="none" strike="noStrike" dirty="0">
                          <a:solidFill>
                            <a:srgbClr val="000000"/>
                          </a:solidFill>
                          <a:effectLst/>
                          <a:latin typeface="Calibri (Corpo)"/>
                        </a:rPr>
                        <a:t>Cadastrar Novo Alimento (Módulo 09)</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Edvilson (Desenvolvedor) e Beatriz Ortega  (DBA)</a:t>
                      </a:r>
                    </a:p>
                  </a:txBody>
                  <a:tcPr marL="9525" marR="9525" marT="9525" marB="0" anchor="ctr"/>
                </a:tc>
                <a:extLst>
                  <a:ext uri="{0D108BD9-81ED-4DB2-BD59-A6C34878D82A}">
                    <a16:rowId xmlns:a16="http://schemas.microsoft.com/office/drawing/2014/main" val="1870963378"/>
                  </a:ext>
                </a:extLst>
              </a:tr>
              <a:tr h="534171">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b"/>
                      <a:r>
                        <a:rPr lang="pt-BR" sz="1800" b="0" i="0" u="none" strike="noStrike" dirty="0">
                          <a:solidFill>
                            <a:srgbClr val="000000"/>
                          </a:solidFill>
                          <a:effectLst/>
                          <a:latin typeface="Calibri (Corpo)"/>
                        </a:rPr>
                        <a:t>Gerir alimentos favoritos</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Gabriel (Desenvolvedor) e Ramon  (DBA)</a:t>
                      </a:r>
                    </a:p>
                  </a:txBody>
                  <a:tcPr marL="9525" marR="9525" marT="9525" marB="0" anchor="ctr"/>
                </a:tc>
                <a:extLst>
                  <a:ext uri="{0D108BD9-81ED-4DB2-BD59-A6C34878D82A}">
                    <a16:rowId xmlns:a16="http://schemas.microsoft.com/office/drawing/2014/main" val="620901786"/>
                  </a:ext>
                </a:extLst>
              </a:tr>
              <a:tr h="44625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algn="ctr" fontAlgn="ctr"/>
                      <a:r>
                        <a:rPr lang="pt-BR" sz="1800" b="0" i="0" u="none" strike="noStrike" dirty="0">
                          <a:solidFill>
                            <a:srgbClr val="000000"/>
                          </a:solidFill>
                          <a:effectLst/>
                          <a:latin typeface="Calibri (Corpo)"/>
                        </a:rPr>
                        <a:t>Excluir alimentos favoritos</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Iago (Desenvolvedor) e Beatriz Ortega (DBA)</a:t>
                      </a:r>
                    </a:p>
                  </a:txBody>
                  <a:tcPr marL="9525" marR="9525" marT="9525" marB="0" anchor="ctr"/>
                </a:tc>
                <a:extLst>
                  <a:ext uri="{0D108BD9-81ED-4DB2-BD59-A6C34878D82A}">
                    <a16:rowId xmlns:a16="http://schemas.microsoft.com/office/drawing/2014/main" val="3966876030"/>
                  </a:ext>
                </a:extLst>
              </a:tr>
              <a:tr h="446258">
                <a:tc vMerge="1">
                  <a:txBody>
                    <a:bodyPr/>
                    <a:lstStyle/>
                    <a:p>
                      <a:pPr algn="ctr" hangingPunct="0">
                        <a:lnSpc>
                          <a:spcPct val="150000"/>
                        </a:lnSpc>
                        <a:spcAft>
                          <a:spcPts val="0"/>
                        </a:spcAft>
                      </a:pPr>
                      <a:endParaRPr lang="pt-BR" sz="1800" dirty="0">
                        <a:effectLst/>
                        <a:latin typeface="Calibri (Corpo)"/>
                        <a:ea typeface="Times New Roman" panose="02020603050405020304" pitchFamily="18" charset="0"/>
                        <a:cs typeface="Times New Roman" panose="02020603050405020304" pitchFamily="18" charset="0"/>
                      </a:endParaRPr>
                    </a:p>
                  </a:txBody>
                  <a:tcPr marL="68580" marR="68580" marT="0" marB="0" anchor="ctr"/>
                </a:tc>
                <a:tc vMerge="1">
                  <a:txBody>
                    <a:bodyPr/>
                    <a:lstStyle/>
                    <a:p>
                      <a:pPr algn="ctr"/>
                      <a:endParaRPr lang="pt-BR" sz="1800" dirty="0">
                        <a:latin typeface="Calibri (Corpo)"/>
                      </a:endParaRPr>
                    </a:p>
                  </a:txBody>
                  <a:tcPr marL="68580" marR="68580" marT="0" marB="0" anchor="ctr"/>
                </a:tc>
                <a:tc>
                  <a:txBody>
                    <a:bodyPr/>
                    <a:lstStyle/>
                    <a:p>
                      <a:pPr algn="ctr" fontAlgn="ctr"/>
                      <a:r>
                        <a:rPr lang="pt-BR" sz="1800" b="0" i="0" u="none" strike="noStrike" dirty="0">
                          <a:solidFill>
                            <a:srgbClr val="000000"/>
                          </a:solidFill>
                          <a:effectLst/>
                          <a:latin typeface="Calibri (Corpo)"/>
                        </a:rPr>
                        <a:t>Adicionar alimentos favoritos</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Iago (Desenvolvedor) e Ramon (DBA)</a:t>
                      </a:r>
                    </a:p>
                  </a:txBody>
                  <a:tcPr marL="9525" marR="9525" marT="9525" marB="0" anchor="ctr"/>
                </a:tc>
                <a:extLst>
                  <a:ext uri="{0D108BD9-81ED-4DB2-BD59-A6C34878D82A}">
                    <a16:rowId xmlns:a16="http://schemas.microsoft.com/office/drawing/2014/main" val="282871759"/>
                  </a:ext>
                </a:extLst>
              </a:tr>
              <a:tr h="446258">
                <a:tc vMerge="1">
                  <a:txBody>
                    <a:bodyPr/>
                    <a:lstStyle/>
                    <a:p>
                      <a:pPr algn="ctr" hangingPunct="0">
                        <a:lnSpc>
                          <a:spcPct val="150000"/>
                        </a:lnSpc>
                        <a:spcAft>
                          <a:spcPts val="0"/>
                        </a:spcAft>
                      </a:pPr>
                      <a:endParaRPr lang="pt-BR" sz="1800" dirty="0">
                        <a:effectLst/>
                        <a:latin typeface="Calibri (Corpo)"/>
                        <a:ea typeface="Times New Roman" panose="02020603050405020304" pitchFamily="18" charset="0"/>
                        <a:cs typeface="Times New Roman" panose="02020603050405020304" pitchFamily="18" charset="0"/>
                      </a:endParaRPr>
                    </a:p>
                  </a:txBody>
                  <a:tcPr marL="68580" marR="68580" marT="0" marB="0" anchor="ctr"/>
                </a:tc>
                <a:tc vMerge="1">
                  <a:txBody>
                    <a:bodyPr/>
                    <a:lstStyle/>
                    <a:p>
                      <a:pPr algn="ctr"/>
                      <a:endParaRPr lang="pt-BR" sz="1800" dirty="0">
                        <a:latin typeface="Calibri (Corpo)"/>
                      </a:endParaRPr>
                    </a:p>
                  </a:txBody>
                  <a:tcPr marL="68580" marR="68580" marT="0" marB="0" anchor="ctr"/>
                </a:tc>
                <a:tc>
                  <a:txBody>
                    <a:bodyPr/>
                    <a:lstStyle/>
                    <a:p>
                      <a:pPr algn="ctr" fontAlgn="ctr"/>
                      <a:r>
                        <a:rPr lang="pt-BR" sz="1800" b="0" i="0" u="none" strike="noStrike" dirty="0">
                          <a:solidFill>
                            <a:srgbClr val="000000"/>
                          </a:solidFill>
                          <a:effectLst/>
                          <a:latin typeface="Calibri (Corpo)"/>
                        </a:rPr>
                        <a:t>Visualizar detalhes de alimentos favoritos</a:t>
                      </a:r>
                    </a:p>
                  </a:txBody>
                  <a:tcPr marL="9525" marR="9525" marT="9525" marB="0" anchor="ctr"/>
                </a:tc>
                <a:tc>
                  <a:txBody>
                    <a:bodyPr/>
                    <a:lstStyle/>
                    <a:p>
                      <a:pPr algn="ctr" fontAlgn="ctr"/>
                      <a:r>
                        <a:rPr lang="pt-BR" sz="1800" b="0" i="0" u="none" strike="noStrike" dirty="0">
                          <a:solidFill>
                            <a:srgbClr val="000000"/>
                          </a:solidFill>
                          <a:effectLst/>
                          <a:latin typeface="Calibri (Corpo)"/>
                        </a:rPr>
                        <a:t>Márcio  (Analista), Gabriel (Desenvolvedor) e Beatriz Ortega  (DBA)</a:t>
                      </a:r>
                    </a:p>
                  </a:txBody>
                  <a:tcPr marL="9525" marR="9525" marT="9525" marB="0" anchor="ctr"/>
                </a:tc>
                <a:extLst>
                  <a:ext uri="{0D108BD9-81ED-4DB2-BD59-A6C34878D82A}">
                    <a16:rowId xmlns:a16="http://schemas.microsoft.com/office/drawing/2014/main" val="682797971"/>
                  </a:ext>
                </a:extLst>
              </a:tr>
            </a:tbl>
          </a:graphicData>
        </a:graphic>
      </p:graphicFrame>
    </p:spTree>
    <p:extLst>
      <p:ext uri="{BB962C8B-B14F-4D97-AF65-F5344CB8AC3E}">
        <p14:creationId xmlns:p14="http://schemas.microsoft.com/office/powerpoint/2010/main" val="88467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Gerir alimentos favoritos  MOD08</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b="1" dirty="0"/>
              <a:t>Cenário Principal</a:t>
            </a:r>
            <a:r>
              <a:rPr lang="pt-BR" dirty="0"/>
              <a:t>: a área referente ao gerenciamento dos alimentos favoritos deve oferecer ao usuário a opção de inserir, excluir e visualizar as informações daquele alimento. Todas as ações desse caso de uso foram efetivadas em casos de usos anteriores, estando listados nos fluxos alternativos abaixo.</a:t>
            </a:r>
          </a:p>
          <a:p>
            <a:pPr>
              <a:buFont typeface="Arial" panose="020B0604020202020204" pitchFamily="34" charset="0"/>
              <a:buChar char="•"/>
            </a:pPr>
            <a:r>
              <a:rPr lang="pt-BR" b="1" dirty="0"/>
              <a:t>Fluxo Alternativo A: </a:t>
            </a:r>
            <a:r>
              <a:rPr lang="pt-BR" dirty="0"/>
              <a:t>novo alimento favorito. Visualizar passo 1 do fluxo principal da tabela 4.11</a:t>
            </a:r>
            <a:endParaRPr lang="pt-BR" b="1" dirty="0"/>
          </a:p>
          <a:p>
            <a:pPr>
              <a:buFont typeface="Arial" panose="020B0604020202020204" pitchFamily="34" charset="0"/>
              <a:buChar char="•"/>
            </a:pPr>
            <a:r>
              <a:rPr lang="pt-BR" b="1" dirty="0"/>
              <a:t>Fluxo Alternativo B: </a:t>
            </a:r>
            <a:r>
              <a:rPr lang="pt-BR" dirty="0"/>
              <a:t>excluir alimento favorito. Visualizar passo 1 do fluxo principal da tabela 4.9</a:t>
            </a:r>
          </a:p>
          <a:p>
            <a:pPr>
              <a:buFont typeface="Arial" panose="020B0604020202020204" pitchFamily="34" charset="0"/>
              <a:buChar char="•"/>
            </a:pPr>
            <a:r>
              <a:rPr lang="pt-BR" b="1" dirty="0"/>
              <a:t>Fluxo Alternativo C: </a:t>
            </a:r>
            <a:r>
              <a:rPr lang="pt-BR" dirty="0"/>
              <a:t>visualizar detalhe de Alimento Favorito. Visualizar passo 1 do fluxo principal da tabela 4.10</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8423957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r>
              <a:rPr lang="pt-BR" dirty="0">
                <a:solidFill>
                  <a:srgbClr val="FF0000"/>
                </a:solidFill>
              </a:rPr>
              <a:t> </a:t>
            </a:r>
            <a:endParaRPr lang="pt-BR" dirty="0"/>
          </a:p>
        </p:txBody>
      </p:sp>
      <p:pic>
        <p:nvPicPr>
          <p:cNvPr id="3" name="Imagem 2">
            <a:hlinkClick r:id="rId2"/>
            <a:extLst>
              <a:ext uri="{FF2B5EF4-FFF2-40B4-BE49-F238E27FC236}">
                <a16:creationId xmlns:a16="http://schemas.microsoft.com/office/drawing/2014/main" id="{E557C360-207B-40B2-AAC5-A11BBD7D6D88}"/>
              </a:ext>
            </a:extLst>
          </p:cNvPr>
          <p:cNvPicPr>
            <a:picLocks noChangeAspect="1"/>
          </p:cNvPicPr>
          <p:nvPr/>
        </p:nvPicPr>
        <p:blipFill>
          <a:blip r:embed="rId3"/>
          <a:stretch>
            <a:fillRect/>
          </a:stretch>
        </p:blipFill>
        <p:spPr>
          <a:xfrm>
            <a:off x="1726095" y="1737360"/>
            <a:ext cx="8739809" cy="4523459"/>
          </a:xfrm>
          <a:prstGeom prst="rect">
            <a:avLst/>
          </a:prstGeom>
        </p:spPr>
      </p:pic>
    </p:spTree>
    <p:extLst>
      <p:ext uri="{BB962C8B-B14F-4D97-AF65-F5344CB8AC3E}">
        <p14:creationId xmlns:p14="http://schemas.microsoft.com/office/powerpoint/2010/main" val="326360298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a:t>
            </a:r>
            <a:r>
              <a:rPr lang="pt-BR"/>
              <a:t>Teste </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13</a:t>
            </a:r>
          </a:p>
          <a:p>
            <a:pPr marL="0" indent="0">
              <a:buNone/>
            </a:pPr>
            <a:r>
              <a:rPr lang="pt-BR" dirty="0"/>
              <a:t>Sucessos: 13</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75494080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de Desenvolvimento/Testes – MOD08 </a:t>
            </a:r>
          </a:p>
        </p:txBody>
      </p:sp>
      <p:sp>
        <p:nvSpPr>
          <p:cNvPr id="3" name="Espaço Reservado para Conteúdo 2"/>
          <p:cNvSpPr>
            <a:spLocks noGrp="1"/>
          </p:cNvSpPr>
          <p:nvPr>
            <p:ph idx="1"/>
          </p:nvPr>
        </p:nvSpPr>
        <p:spPr/>
        <p:txBody>
          <a:bodyPr/>
          <a:lstStyle/>
          <a:p>
            <a:endParaRPr lang="pt-BR" dirty="0"/>
          </a:p>
        </p:txBody>
      </p:sp>
      <p:graphicFrame>
        <p:nvGraphicFramePr>
          <p:cNvPr id="5" name="Tabela 4"/>
          <p:cNvGraphicFramePr>
            <a:graphicFrameLocks noGrp="1"/>
          </p:cNvGraphicFramePr>
          <p:nvPr>
            <p:extLst/>
          </p:nvPr>
        </p:nvGraphicFramePr>
        <p:xfrm>
          <a:off x="1973811" y="2199331"/>
          <a:ext cx="8127999" cy="2870118"/>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426638">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Calcular</a:t>
                      </a:r>
                      <a:r>
                        <a:rPr lang="pt-BR" sz="1400" baseline="0" dirty="0"/>
                        <a:t> Peso Ideal</a:t>
                      </a:r>
                      <a:endParaRPr lang="pt-BR" sz="1400" dirty="0"/>
                    </a:p>
                  </a:txBody>
                  <a:tcPr/>
                </a:tc>
                <a:tc>
                  <a:txBody>
                    <a:bodyPr/>
                    <a:lstStyle/>
                    <a:p>
                      <a:pPr algn="ctr"/>
                      <a:r>
                        <a:rPr lang="pt-BR" sz="1400" dirty="0"/>
                        <a:t>100%</a:t>
                      </a:r>
                    </a:p>
                  </a:txBody>
                  <a:tcPr/>
                </a:tc>
                <a:tc>
                  <a:txBody>
                    <a:bodyPr/>
                    <a:lstStyle/>
                    <a:p>
                      <a:pPr algn="ctr"/>
                      <a:r>
                        <a:rPr lang="pt-BR" sz="1400" dirty="0"/>
                        <a:t>11/11 (100%)</a:t>
                      </a:r>
                    </a:p>
                  </a:txBody>
                  <a:tcPr/>
                </a:tc>
                <a:extLst>
                  <a:ext uri="{0D108BD9-81ED-4DB2-BD59-A6C34878D82A}">
                    <a16:rowId xmlns:a16="http://schemas.microsoft.com/office/drawing/2014/main" val="415133698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Calcular</a:t>
                      </a:r>
                      <a:r>
                        <a:rPr lang="pt-BR" sz="1400" baseline="0" dirty="0"/>
                        <a:t> IMC</a:t>
                      </a: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6/6 (100%)</a:t>
                      </a:r>
                    </a:p>
                    <a:p>
                      <a:pPr algn="ctr"/>
                      <a:endParaRPr lang="pt-BR" sz="1400" dirty="0"/>
                    </a:p>
                  </a:txBody>
                  <a:tcPr/>
                </a:tc>
                <a:extLst>
                  <a:ext uri="{0D108BD9-81ED-4DB2-BD59-A6C34878D82A}">
                    <a16:rowId xmlns:a16="http://schemas.microsoft.com/office/drawing/2014/main" val="3773573166"/>
                  </a:ext>
                </a:extLst>
              </a:tr>
              <a:tr h="370840">
                <a:tc>
                  <a:txBody>
                    <a:bodyPr/>
                    <a:lstStyle/>
                    <a:p>
                      <a:pPr algn="ctr"/>
                      <a:r>
                        <a:rPr lang="pt-BR" sz="1400" dirty="0"/>
                        <a:t>Gerir Diário</a:t>
                      </a:r>
                      <a:r>
                        <a:rPr lang="pt-BR" sz="1400" baseline="0" dirty="0"/>
                        <a:t> de Bordo</a:t>
                      </a: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2/2 (100%)</a:t>
                      </a:r>
                    </a:p>
                    <a:p>
                      <a:pPr algn="ctr"/>
                      <a:endParaRPr lang="pt-BR" sz="1400" dirty="0"/>
                    </a:p>
                  </a:txBody>
                  <a:tcPr/>
                </a:tc>
                <a:extLst>
                  <a:ext uri="{0D108BD9-81ED-4DB2-BD59-A6C34878D82A}">
                    <a16:rowId xmlns:a16="http://schemas.microsoft.com/office/drawing/2014/main" val="43791959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Inserir</a:t>
                      </a:r>
                      <a:r>
                        <a:rPr lang="pt-BR" sz="1400" baseline="0" dirty="0"/>
                        <a:t> Refeição</a:t>
                      </a:r>
                      <a:endParaRPr lang="pt-BR" sz="1400" dirty="0"/>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algn="ctr"/>
                      <a:r>
                        <a:rPr lang="pt-BR" sz="1400" dirty="0"/>
                        <a:t>11/11 (100%)</a:t>
                      </a: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Ger</a:t>
                      </a:r>
                      <a:r>
                        <a:rPr lang="pt-BR" sz="1400" baseline="0" dirty="0"/>
                        <a:t>ir Alimentos Favoritos</a:t>
                      </a:r>
                      <a:endParaRPr lang="pt-BR" sz="1400" dirty="0"/>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13/13 (100%)</a:t>
                      </a:r>
                    </a:p>
                    <a:p>
                      <a:pPr algn="ctr"/>
                      <a:endParaRPr lang="pt-BR" sz="1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9189382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MOD08  </a:t>
            </a:r>
          </a:p>
        </p:txBody>
      </p:sp>
      <p:graphicFrame>
        <p:nvGraphicFramePr>
          <p:cNvPr id="5" name="Tabela 4"/>
          <p:cNvGraphicFramePr>
            <a:graphicFrameLocks noGrp="1"/>
          </p:cNvGraphicFramePr>
          <p:nvPr>
            <p:extLst/>
          </p:nvPr>
        </p:nvGraphicFramePr>
        <p:xfrm>
          <a:off x="1973811" y="2199331"/>
          <a:ext cx="8127999" cy="3388278"/>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426638">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Atualizar</a:t>
                      </a:r>
                      <a:r>
                        <a:rPr lang="pt-BR" sz="1400" baseline="0" dirty="0"/>
                        <a:t> peso e altura</a:t>
                      </a:r>
                      <a:endParaRPr lang="pt-BR" sz="1400" dirty="0"/>
                    </a:p>
                  </a:txBody>
                  <a:tcPr/>
                </a:tc>
                <a:tc>
                  <a:txBody>
                    <a:bodyPr/>
                    <a:lstStyle/>
                    <a:p>
                      <a:pPr algn="ctr"/>
                      <a:r>
                        <a:rPr lang="pt-BR" sz="1400" dirty="0"/>
                        <a:t>100%</a:t>
                      </a:r>
                    </a:p>
                  </a:txBody>
                  <a:tcPr/>
                </a:tc>
                <a:tc>
                  <a:txBody>
                    <a:bodyPr/>
                    <a:lstStyle/>
                    <a:p>
                      <a:pPr algn="ctr"/>
                      <a:r>
                        <a:rPr lang="pt-BR" sz="1400" dirty="0"/>
                        <a:t>4/4 (100%)</a:t>
                      </a:r>
                    </a:p>
                  </a:txBody>
                  <a:tcPr/>
                </a:tc>
                <a:extLst>
                  <a:ext uri="{0D108BD9-81ED-4DB2-BD59-A6C34878D82A}">
                    <a16:rowId xmlns:a16="http://schemas.microsoft.com/office/drawing/2014/main" val="415133698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Calcular</a:t>
                      </a:r>
                      <a:r>
                        <a:rPr lang="pt-BR" sz="1400" baseline="0" dirty="0"/>
                        <a:t> calorias totais por refeição </a:t>
                      </a: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10/10 (100%)</a:t>
                      </a:r>
                    </a:p>
                    <a:p>
                      <a:pPr algn="ctr"/>
                      <a:endParaRPr lang="pt-BR" sz="1400" dirty="0"/>
                    </a:p>
                  </a:txBody>
                  <a:tcPr/>
                </a:tc>
                <a:extLst>
                  <a:ext uri="{0D108BD9-81ED-4DB2-BD59-A6C34878D82A}">
                    <a16:rowId xmlns:a16="http://schemas.microsoft.com/office/drawing/2014/main" val="3773573166"/>
                  </a:ext>
                </a:extLst>
              </a:tr>
              <a:tr h="370840">
                <a:tc>
                  <a:txBody>
                    <a:bodyPr/>
                    <a:lstStyle/>
                    <a:p>
                      <a:pPr algn="ctr"/>
                      <a:r>
                        <a:rPr lang="pt-BR" sz="1400" dirty="0"/>
                        <a:t>Adicionar</a:t>
                      </a:r>
                      <a:r>
                        <a:rPr lang="pt-BR" sz="1400" baseline="0" dirty="0"/>
                        <a:t> no total de calorias diárias</a:t>
                      </a: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10/10 (100%)</a:t>
                      </a:r>
                    </a:p>
                    <a:p>
                      <a:pPr algn="ctr"/>
                      <a:endParaRPr lang="pt-BR" sz="1400" dirty="0"/>
                    </a:p>
                  </a:txBody>
                  <a:tcPr/>
                </a:tc>
                <a:extLst>
                  <a:ext uri="{0D108BD9-81ED-4DB2-BD59-A6C34878D82A}">
                    <a16:rowId xmlns:a16="http://schemas.microsoft.com/office/drawing/2014/main" val="43791959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Excluir</a:t>
                      </a:r>
                      <a:r>
                        <a:rPr lang="pt-BR" sz="1400" baseline="0" dirty="0"/>
                        <a:t> alimentos favoritos </a:t>
                      </a:r>
                      <a:endParaRPr lang="pt-BR" sz="1400" dirty="0"/>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algn="ctr"/>
                      <a:r>
                        <a:rPr lang="pt-BR" sz="1400" dirty="0"/>
                        <a:t>2/2 (100%)</a:t>
                      </a: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Adicionar alimentos</a:t>
                      </a:r>
                      <a:r>
                        <a:rPr lang="pt-BR" sz="1400" baseline="0" dirty="0"/>
                        <a:t> favoritos</a:t>
                      </a:r>
                      <a:endParaRPr lang="pt-BR" sz="1400" dirty="0"/>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5/5 (100%)</a:t>
                      </a:r>
                    </a:p>
                    <a:p>
                      <a:pPr algn="ctr"/>
                      <a:endParaRPr lang="pt-BR" sz="1400" dirty="0"/>
                    </a:p>
                  </a:txBody>
                  <a:tcPr/>
                </a:tc>
                <a:extLst>
                  <a:ext uri="{0D108BD9-81ED-4DB2-BD59-A6C34878D82A}">
                    <a16:rowId xmlns:a16="http://schemas.microsoft.com/office/drawing/2014/main" val="10005"/>
                  </a:ext>
                </a:extLst>
              </a:tr>
              <a:tr h="370840">
                <a:tc>
                  <a:txBody>
                    <a:bodyPr/>
                    <a:lstStyle/>
                    <a:p>
                      <a:pPr algn="ctr"/>
                      <a:r>
                        <a:rPr lang="pt-BR" sz="1400" dirty="0"/>
                        <a:t>Visualizar detalhes de alimentos favoritos</a:t>
                      </a:r>
                    </a:p>
                  </a:txBody>
                  <a:tcPr/>
                </a:tc>
                <a:tc>
                  <a:txBody>
                    <a:bodyPr/>
                    <a:lstStyle/>
                    <a:p>
                      <a:pPr algn="ctr"/>
                      <a:r>
                        <a:rPr lang="pt-BR" sz="1400" dirty="0"/>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2/2 (100%)</a:t>
                      </a:r>
                    </a:p>
                    <a:p>
                      <a:pPr algn="ctr"/>
                      <a:endParaRPr lang="pt-BR" sz="1400" dirty="0"/>
                    </a:p>
                  </a:txBody>
                  <a:tcPr/>
                </a:tc>
                <a:extLst>
                  <a:ext uri="{0D108BD9-81ED-4DB2-BD59-A6C34878D82A}">
                    <a16:rowId xmlns:a16="http://schemas.microsoft.com/office/drawing/2014/main" val="1845879973"/>
                  </a:ext>
                </a:extLst>
              </a:tr>
            </a:tbl>
          </a:graphicData>
        </a:graphic>
      </p:graphicFrame>
    </p:spTree>
    <p:extLst>
      <p:ext uri="{BB962C8B-B14F-4D97-AF65-F5344CB8AC3E}">
        <p14:creationId xmlns:p14="http://schemas.microsoft.com/office/powerpoint/2010/main" val="390715230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fontScale="92500" lnSpcReduction="20000"/>
          </a:bodyPr>
          <a:lstStyle/>
          <a:p>
            <a:pPr lvl="1" algn="just">
              <a:buFont typeface="Arial" panose="020B0604020202020204" pitchFamily="34" charset="0"/>
              <a:buChar char="•"/>
            </a:pPr>
            <a:r>
              <a:rPr lang="pt-BR" sz="2400" dirty="0"/>
              <a:t>Nome: Beatriz Ortega Viana</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Papel Exercido: DBA</a:t>
            </a:r>
          </a:p>
          <a:p>
            <a:pPr marL="201168" lvl="1" indent="0" algn="just">
              <a:buNone/>
            </a:pPr>
            <a:endParaRPr lang="pt-BR" sz="2400" dirty="0"/>
          </a:p>
          <a:p>
            <a:pPr lvl="1" algn="just">
              <a:buFont typeface="Arial" panose="020B0604020202020204" pitchFamily="34" charset="0"/>
              <a:buChar char="•"/>
            </a:pPr>
            <a:r>
              <a:rPr lang="pt-BR" sz="2400" dirty="0"/>
              <a:t>Atividades que trabalhou no Bimestre: participei das atividades que fui escalada no planejamento das interações para o desenvolvimento do caso de uso, tais como: Calcular IMC; Gerir Diário de Bordo; Calcular calorias totais por refeição; Cadastrar Novo Alimento (Módulo 09); Excluir alimentos favoritos e Visualizar detalhes de alimentos favoritos. Além de popular o banco.</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Principais dificuldades: Tive um pouco de dificuldade no começo para mexer com o </a:t>
            </a:r>
            <a:r>
              <a:rPr lang="pt-BR" sz="2400" dirty="0" err="1"/>
              <a:t>phpmyadmin</a:t>
            </a:r>
            <a:r>
              <a:rPr lang="pt-BR" sz="2400" dirty="0"/>
              <a:t> quando iniciei os </a:t>
            </a:r>
            <a:r>
              <a:rPr lang="pt-BR" sz="2400" dirty="0" err="1"/>
              <a:t>inserts</a:t>
            </a:r>
            <a:r>
              <a:rPr lang="pt-BR" sz="2400" dirty="0"/>
              <a:t>.</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Sugestões: Não tenho.</a:t>
            </a:r>
          </a:p>
        </p:txBody>
      </p:sp>
    </p:spTree>
    <p:extLst>
      <p:ext uri="{BB962C8B-B14F-4D97-AF65-F5344CB8AC3E}">
        <p14:creationId xmlns:p14="http://schemas.microsoft.com/office/powerpoint/2010/main" val="7460323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a:bodyPr>
          <a:lstStyle/>
          <a:p>
            <a:pPr lvl="1">
              <a:buFont typeface="Arial" panose="020B0604020202020204" pitchFamily="34" charset="0"/>
              <a:buChar char="•"/>
            </a:pPr>
            <a:r>
              <a:rPr lang="pt-BR" sz="2400" dirty="0"/>
              <a:t>Nome: </a:t>
            </a:r>
            <a:r>
              <a:rPr lang="pt-BR" sz="2400" dirty="0" err="1"/>
              <a:t>Edvilson</a:t>
            </a:r>
            <a:r>
              <a:rPr lang="pt-BR" sz="2400" dirty="0"/>
              <a:t> Dos Santos Junior</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Papel Exercido: Desenvolvedor</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Atividades que trabalhou no Bimestre: Primeira Interação e Segunda Interação</a:t>
            </a:r>
          </a:p>
          <a:p>
            <a:pPr lvl="1">
              <a:buFont typeface="Arial" panose="020B0604020202020204" pitchFamily="34" charset="0"/>
              <a:buChar char="•"/>
            </a:pPr>
            <a:r>
              <a:rPr lang="pt-BR" sz="2400" dirty="0"/>
              <a:t>	</a:t>
            </a:r>
          </a:p>
          <a:p>
            <a:pPr lvl="1">
              <a:buFont typeface="Arial" panose="020B0604020202020204" pitchFamily="34" charset="0"/>
              <a:buChar char="•"/>
            </a:pPr>
            <a:r>
              <a:rPr lang="pt-BR" sz="2400" dirty="0"/>
              <a:t>Principais </a:t>
            </a:r>
            <a:r>
              <a:rPr lang="pt-BR" sz="2400"/>
              <a:t>dificuldades: MVC</a:t>
            </a:r>
            <a:endParaRPr lang="pt-BR" sz="2400" dirty="0"/>
          </a:p>
          <a:p>
            <a:pPr lvl="1">
              <a:buFont typeface="Arial" panose="020B0604020202020204" pitchFamily="34" charset="0"/>
              <a:buChar char="•"/>
            </a:pPr>
            <a:r>
              <a:rPr lang="pt-BR" sz="2400" dirty="0"/>
              <a:t>Sugestões: Nenhuma</a:t>
            </a:r>
          </a:p>
        </p:txBody>
      </p:sp>
    </p:spTree>
    <p:extLst>
      <p:ext uri="{BB962C8B-B14F-4D97-AF65-F5344CB8AC3E}">
        <p14:creationId xmlns:p14="http://schemas.microsoft.com/office/powerpoint/2010/main" val="7336543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fontScale="92500" lnSpcReduction="20000"/>
          </a:bodyPr>
          <a:lstStyle/>
          <a:p>
            <a:pPr lvl="1" algn="just">
              <a:buFont typeface="Arial" panose="020B0604020202020204" pitchFamily="34" charset="0"/>
              <a:buChar char="•"/>
            </a:pPr>
            <a:r>
              <a:rPr lang="pt-BR" sz="2400" dirty="0"/>
              <a:t>Nome: Gabriel Evaristo Santana da Silva</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Papel Exercido: Desenvolvedor</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Atividades que trabalhou no Bimestre: Interações 1 (Gerir Diário de Bordo e Atualizar Pesos e Alturas) e 2 (Gerir Alimentos Favoritos, Adicionar Alimentos Favoritos e Visualizar Detalhes de Alimentos Favoritos); Apresentação do meu módulo; Apresentação Integrada.</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Principais dificuldades: Novo template, onde o </a:t>
            </a:r>
            <a:r>
              <a:rPr lang="pt-BR" sz="2400" dirty="0" err="1"/>
              <a:t>rooter</a:t>
            </a:r>
            <a:r>
              <a:rPr lang="pt-BR" sz="2400" dirty="0"/>
              <a:t> acaba dando muito trabalhar para </a:t>
            </a:r>
            <a:r>
              <a:rPr lang="pt-BR" sz="2400" dirty="0" err="1"/>
              <a:t>linkar</a:t>
            </a:r>
            <a:r>
              <a:rPr lang="pt-BR" sz="2400" dirty="0"/>
              <a:t> as páginas, sempre dando erros de link; Fazer funcionar os casos de uso.</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Sugestões: Não tem.</a:t>
            </a:r>
          </a:p>
          <a:p>
            <a:pPr lvl="1" algn="just">
              <a:buFont typeface="Arial" panose="020B0604020202020204" pitchFamily="34" charset="0"/>
              <a:buChar char="•"/>
            </a:pPr>
            <a:endParaRPr lang="pt-BR" sz="2400" dirty="0"/>
          </a:p>
        </p:txBody>
      </p:sp>
    </p:spTree>
    <p:extLst>
      <p:ext uri="{BB962C8B-B14F-4D97-AF65-F5344CB8AC3E}">
        <p14:creationId xmlns:p14="http://schemas.microsoft.com/office/powerpoint/2010/main" val="42033218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a:bodyPr>
          <a:lstStyle/>
          <a:p>
            <a:pPr lvl="1">
              <a:buFont typeface="Arial" panose="020B0604020202020204" pitchFamily="34" charset="0"/>
              <a:buChar char="•"/>
            </a:pPr>
            <a:r>
              <a:rPr lang="pt-BR" sz="2400" dirty="0"/>
              <a:t>Nome: Iago Oliveira</a:t>
            </a:r>
          </a:p>
          <a:p>
            <a:pPr lvl="1">
              <a:buFont typeface="Arial" panose="020B0604020202020204" pitchFamily="34" charset="0"/>
              <a:buChar char="•"/>
            </a:pPr>
            <a:r>
              <a:rPr lang="pt-BR" sz="2400" dirty="0"/>
              <a:t>	</a:t>
            </a:r>
          </a:p>
          <a:p>
            <a:pPr lvl="1">
              <a:buFont typeface="Arial" panose="020B0604020202020204" pitchFamily="34" charset="0"/>
              <a:buChar char="•"/>
            </a:pPr>
            <a:r>
              <a:rPr lang="pt-BR" sz="2400" dirty="0"/>
              <a:t>Papel Exercido: Desenvolvedor	</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Atividades que trabalhou no Bimestre: 1º e 2º interação</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Principais dificuldades: Passar o projeto para o modelo MVC.</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Sugestões: Nenhuma.</a:t>
            </a:r>
          </a:p>
          <a:p>
            <a:pPr lvl="1">
              <a:buFont typeface="Arial" panose="020B0604020202020204" pitchFamily="34" charset="0"/>
              <a:buChar char="•"/>
            </a:pPr>
            <a:endParaRPr lang="pt-BR" sz="2400" dirty="0"/>
          </a:p>
        </p:txBody>
      </p:sp>
    </p:spTree>
    <p:extLst>
      <p:ext uri="{BB962C8B-B14F-4D97-AF65-F5344CB8AC3E}">
        <p14:creationId xmlns:p14="http://schemas.microsoft.com/office/powerpoint/2010/main" val="276486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4" name="Imagem 3">
            <a:extLst>
              <a:ext uri="{FF2B5EF4-FFF2-40B4-BE49-F238E27FC236}">
                <a16:creationId xmlns:a16="http://schemas.microsoft.com/office/drawing/2014/main" id="{49E62C37-B05C-4B60-A66A-4326A5E5B2F1}"/>
              </a:ext>
            </a:extLst>
          </p:cNvPr>
          <p:cNvPicPr>
            <a:picLocks noChangeAspect="1"/>
          </p:cNvPicPr>
          <p:nvPr/>
        </p:nvPicPr>
        <p:blipFill rotWithShape="1">
          <a:blip r:embed="rId2">
            <a:extLst>
              <a:ext uri="{28A0092B-C50C-407E-A947-70E740481C1C}">
                <a14:useLocalDpi xmlns:a14="http://schemas.microsoft.com/office/drawing/2010/main" val="0"/>
              </a:ext>
            </a:extLst>
          </a:blip>
          <a:srcRect l="174" t="4033" r="962" b="5389"/>
          <a:stretch/>
        </p:blipFill>
        <p:spPr>
          <a:xfrm>
            <a:off x="1245705" y="1842052"/>
            <a:ext cx="9094916" cy="4479235"/>
          </a:xfrm>
          <a:prstGeom prst="rect">
            <a:avLst/>
          </a:prstGeom>
        </p:spPr>
      </p:pic>
    </p:spTree>
    <p:extLst>
      <p:ext uri="{BB962C8B-B14F-4D97-AF65-F5344CB8AC3E}">
        <p14:creationId xmlns:p14="http://schemas.microsoft.com/office/powerpoint/2010/main" val="412981329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normAutofit lnSpcReduction="10000"/>
          </a:bodyPr>
          <a:lstStyle/>
          <a:p>
            <a:pPr lvl="1" algn="just">
              <a:buFont typeface="Arial" panose="020B0604020202020204" pitchFamily="34" charset="0"/>
              <a:buChar char="•"/>
            </a:pPr>
            <a:r>
              <a:rPr lang="pt-BR" sz="2400" dirty="0"/>
              <a:t>Nome:  Ramon </a:t>
            </a:r>
            <a:r>
              <a:rPr lang="pt-BR" sz="2400" dirty="0" err="1"/>
              <a:t>Turati</a:t>
            </a:r>
            <a:r>
              <a:rPr lang="pt-BR" sz="2400" dirty="0"/>
              <a:t> Felisberto</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Papel Exercido: DBA</a:t>
            </a:r>
          </a:p>
          <a:p>
            <a:pPr marL="201168" lvl="1" indent="0" algn="just">
              <a:buNone/>
            </a:pPr>
            <a:endParaRPr lang="pt-BR" sz="2400" dirty="0"/>
          </a:p>
          <a:p>
            <a:pPr lvl="1" algn="just">
              <a:buFont typeface="Arial" panose="020B0604020202020204" pitchFamily="34" charset="0"/>
              <a:buChar char="•"/>
            </a:pPr>
            <a:r>
              <a:rPr lang="pt-BR" sz="2400" dirty="0"/>
              <a:t>Atividades que trabalhou no Bimestre: : Trabalhei na população do banco e também nas atividades que fui escalado no planejamento das interações.	</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dirty="0"/>
              <a:t>Principais dificuldades: Tive um pouco de dificuldade na população do Banco de Dados</a:t>
            </a:r>
          </a:p>
          <a:p>
            <a:pPr lvl="1" algn="just">
              <a:buFont typeface="Arial" panose="020B0604020202020204" pitchFamily="34" charset="0"/>
              <a:buChar char="•"/>
            </a:pPr>
            <a:endParaRPr lang="pt-BR" sz="2400" dirty="0"/>
          </a:p>
          <a:p>
            <a:pPr lvl="1" algn="just">
              <a:buFont typeface="Arial" panose="020B0604020202020204" pitchFamily="34" charset="0"/>
              <a:buChar char="•"/>
            </a:pPr>
            <a:r>
              <a:rPr lang="pt-BR" sz="2400"/>
              <a:t>Sugestões: Sem sugestões.</a:t>
            </a:r>
            <a:endParaRPr lang="pt-BR" sz="2400" dirty="0"/>
          </a:p>
        </p:txBody>
      </p:sp>
    </p:spTree>
    <p:extLst>
      <p:ext uri="{BB962C8B-B14F-4D97-AF65-F5344CB8AC3E}">
        <p14:creationId xmlns:p14="http://schemas.microsoft.com/office/powerpoint/2010/main" val="21629305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1"/>
            <a:ext cx="10058400" cy="4448269"/>
          </a:xfrm>
        </p:spPr>
        <p:txBody>
          <a:bodyPr>
            <a:normAutofit/>
          </a:bodyPr>
          <a:lstStyle/>
          <a:p>
            <a:pPr lvl="1">
              <a:buFont typeface="Arial" panose="020B0604020202020204" pitchFamily="34" charset="0"/>
              <a:buChar char="•"/>
            </a:pPr>
            <a:r>
              <a:rPr lang="pt-BR" sz="2400" dirty="0"/>
              <a:t>Nome: Márcio Henrique Felisberto.</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Papel Exercido: Analista/ Testador.</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Atividades que trabalhou no Bimestre: Documento de Casos de Teste.	</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Principais dificuldades: Prazos de entrega, acredito que muitos casos de teste tomaram mais tempo do que o previsto, atrasando dessa forma o andamento da execução dos Casos de Teste.</a:t>
            </a:r>
          </a:p>
          <a:p>
            <a:pPr lvl="1">
              <a:buFont typeface="Arial" panose="020B0604020202020204" pitchFamily="34" charset="0"/>
              <a:buChar char="•"/>
            </a:pPr>
            <a:endParaRPr lang="pt-BR" sz="2400" dirty="0"/>
          </a:p>
          <a:p>
            <a:pPr lvl="1">
              <a:buFont typeface="Arial" panose="020B0604020202020204" pitchFamily="34" charset="0"/>
              <a:buChar char="•"/>
            </a:pPr>
            <a:r>
              <a:rPr lang="pt-BR" sz="2400" dirty="0"/>
              <a:t>Sugestões: Não há sugestões.</a:t>
            </a:r>
          </a:p>
        </p:txBody>
      </p:sp>
    </p:spTree>
    <p:extLst>
      <p:ext uri="{BB962C8B-B14F-4D97-AF65-F5344CB8AC3E}">
        <p14:creationId xmlns:p14="http://schemas.microsoft.com/office/powerpoint/2010/main" val="18815547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a:t>
            </a:r>
          </a:p>
        </p:txBody>
      </p:sp>
      <p:sp>
        <p:nvSpPr>
          <p:cNvPr id="3" name="Espaço Reservado para Conteúdo 2"/>
          <p:cNvSpPr>
            <a:spLocks noGrp="1"/>
          </p:cNvSpPr>
          <p:nvPr>
            <p:ph idx="1"/>
          </p:nvPr>
        </p:nvSpPr>
        <p:spPr/>
        <p:txBody>
          <a:bodyPr/>
          <a:lstStyle/>
          <a:p>
            <a:pPr marL="0" indent="0">
              <a:buNone/>
            </a:pPr>
            <a:endParaRPr lang="pt-BR" dirty="0"/>
          </a:p>
          <a:p>
            <a:pPr>
              <a:buFont typeface="Arial" panose="020B0604020202020204" pitchFamily="34" charset="0"/>
              <a:buChar char="•"/>
            </a:pPr>
            <a:endParaRPr lang="pt-BR" dirty="0"/>
          </a:p>
          <a:p>
            <a:pPr algn="ctr"/>
            <a:endParaRPr lang="pt-BR" dirty="0"/>
          </a:p>
        </p:txBody>
      </p:sp>
      <p:graphicFrame>
        <p:nvGraphicFramePr>
          <p:cNvPr id="8" name="Tabela 7">
            <a:extLst>
              <a:ext uri="{FF2B5EF4-FFF2-40B4-BE49-F238E27FC236}">
                <a16:creationId xmlns:a16="http://schemas.microsoft.com/office/drawing/2014/main" id="{52EE9E06-3C8D-4D08-8F8B-6677CCDE9D7F}"/>
              </a:ext>
            </a:extLst>
          </p:cNvPr>
          <p:cNvGraphicFramePr>
            <a:graphicFrameLocks noGrp="1"/>
          </p:cNvGraphicFramePr>
          <p:nvPr>
            <p:extLst>
              <p:ext uri="{D42A27DB-BD31-4B8C-83A1-F6EECF244321}">
                <p14:modId xmlns:p14="http://schemas.microsoft.com/office/powerpoint/2010/main" val="1096462302"/>
              </p:ext>
            </p:extLst>
          </p:nvPr>
        </p:nvGraphicFramePr>
        <p:xfrm>
          <a:off x="1120471" y="1845734"/>
          <a:ext cx="10058400" cy="2811565"/>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2988479576"/>
                    </a:ext>
                  </a:extLst>
                </a:gridCol>
                <a:gridCol w="5029200">
                  <a:extLst>
                    <a:ext uri="{9D8B030D-6E8A-4147-A177-3AD203B41FA5}">
                      <a16:colId xmlns:a16="http://schemas.microsoft.com/office/drawing/2014/main" val="3814848268"/>
                    </a:ext>
                  </a:extLst>
                </a:gridCol>
              </a:tblGrid>
              <a:tr h="343250">
                <a:tc>
                  <a:txBody>
                    <a:bodyPr/>
                    <a:lstStyle/>
                    <a:p>
                      <a:pPr algn="ctr"/>
                      <a:r>
                        <a:rPr lang="pt-BR" sz="2000" dirty="0"/>
                        <a:t>Integrantes</a:t>
                      </a:r>
                    </a:p>
                  </a:txBody>
                  <a:tcPr/>
                </a:tc>
                <a:tc>
                  <a:txBody>
                    <a:bodyPr/>
                    <a:lstStyle/>
                    <a:p>
                      <a:pPr algn="ctr"/>
                      <a:r>
                        <a:rPr lang="pt-BR" sz="2000" dirty="0"/>
                        <a:t>Notas</a:t>
                      </a:r>
                    </a:p>
                  </a:txBody>
                  <a:tcPr/>
                </a:tc>
                <a:extLst>
                  <a:ext uri="{0D108BD9-81ED-4DB2-BD59-A6C34878D82A}">
                    <a16:rowId xmlns:a16="http://schemas.microsoft.com/office/drawing/2014/main" val="591867824"/>
                  </a:ext>
                </a:extLst>
              </a:tr>
              <a:tr h="434125">
                <a:tc>
                  <a:txBody>
                    <a:bodyPr/>
                    <a:lstStyle/>
                    <a:p>
                      <a:pPr algn="l"/>
                      <a:r>
                        <a:rPr lang="pt-BR" sz="2000" dirty="0"/>
                        <a:t>Beatriz Ortega</a:t>
                      </a:r>
                    </a:p>
                  </a:txBody>
                  <a:tcPr/>
                </a:tc>
                <a:tc>
                  <a:txBody>
                    <a:bodyPr/>
                    <a:lstStyle/>
                    <a:p>
                      <a:pPr algn="ctr"/>
                      <a:r>
                        <a:rPr lang="pt-BR" sz="2000" dirty="0"/>
                        <a:t>10,0</a:t>
                      </a:r>
                    </a:p>
                  </a:txBody>
                  <a:tcPr/>
                </a:tc>
                <a:extLst>
                  <a:ext uri="{0D108BD9-81ED-4DB2-BD59-A6C34878D82A}">
                    <a16:rowId xmlns:a16="http://schemas.microsoft.com/office/drawing/2014/main" val="4151336983"/>
                  </a:ext>
                </a:extLst>
              </a:tr>
              <a:tr h="380111">
                <a:tc>
                  <a:txBody>
                    <a:bodyPr/>
                    <a:lstStyle/>
                    <a:p>
                      <a:pPr algn="l"/>
                      <a:r>
                        <a:rPr lang="pt-BR" sz="2000" dirty="0" err="1"/>
                        <a:t>Edvilson</a:t>
                      </a:r>
                      <a:endParaRPr lang="pt-BR" sz="2000" dirty="0"/>
                    </a:p>
                  </a:txBody>
                  <a:tcPr/>
                </a:tc>
                <a:tc>
                  <a:txBody>
                    <a:bodyPr/>
                    <a:lstStyle/>
                    <a:p>
                      <a:pPr algn="ctr"/>
                      <a:r>
                        <a:rPr lang="pt-BR" sz="2000" dirty="0"/>
                        <a:t>9,0</a:t>
                      </a:r>
                    </a:p>
                  </a:txBody>
                  <a:tcPr/>
                </a:tc>
                <a:extLst>
                  <a:ext uri="{0D108BD9-81ED-4DB2-BD59-A6C34878D82A}">
                    <a16:rowId xmlns:a16="http://schemas.microsoft.com/office/drawing/2014/main" val="3773573166"/>
                  </a:ext>
                </a:extLst>
              </a:tr>
              <a:tr h="316846">
                <a:tc>
                  <a:txBody>
                    <a:bodyPr/>
                    <a:lstStyle/>
                    <a:p>
                      <a:pPr algn="l"/>
                      <a:r>
                        <a:rPr lang="pt-BR" sz="2000" dirty="0"/>
                        <a:t>Gabriel</a:t>
                      </a:r>
                    </a:p>
                  </a:txBody>
                  <a:tcPr/>
                </a:tc>
                <a:tc>
                  <a:txBody>
                    <a:bodyPr/>
                    <a:lstStyle/>
                    <a:p>
                      <a:pPr algn="ctr"/>
                      <a:r>
                        <a:rPr lang="pt-BR" sz="2000" dirty="0"/>
                        <a:t>10,0</a:t>
                      </a:r>
                    </a:p>
                  </a:txBody>
                  <a:tcPr/>
                </a:tc>
                <a:extLst>
                  <a:ext uri="{0D108BD9-81ED-4DB2-BD59-A6C34878D82A}">
                    <a16:rowId xmlns:a16="http://schemas.microsoft.com/office/drawing/2014/main" val="2547051847"/>
                  </a:ext>
                </a:extLst>
              </a:tr>
              <a:tr h="316846">
                <a:tc>
                  <a:txBody>
                    <a:bodyPr/>
                    <a:lstStyle/>
                    <a:p>
                      <a:pPr algn="l"/>
                      <a:r>
                        <a:rPr lang="pt-BR" sz="2000" dirty="0"/>
                        <a:t>Iago</a:t>
                      </a:r>
                    </a:p>
                  </a:txBody>
                  <a:tcPr/>
                </a:tc>
                <a:tc>
                  <a:txBody>
                    <a:bodyPr/>
                    <a:lstStyle/>
                    <a:p>
                      <a:pPr algn="ctr"/>
                      <a:r>
                        <a:rPr lang="pt-BR" sz="2000" dirty="0"/>
                        <a:t>8,5</a:t>
                      </a:r>
                    </a:p>
                  </a:txBody>
                  <a:tcPr/>
                </a:tc>
                <a:extLst>
                  <a:ext uri="{0D108BD9-81ED-4DB2-BD59-A6C34878D82A}">
                    <a16:rowId xmlns:a16="http://schemas.microsoft.com/office/drawing/2014/main" val="2442746465"/>
                  </a:ext>
                </a:extLst>
              </a:tr>
              <a:tr h="316846">
                <a:tc>
                  <a:txBody>
                    <a:bodyPr/>
                    <a:lstStyle/>
                    <a:p>
                      <a:pPr algn="l"/>
                      <a:r>
                        <a:rPr lang="pt-BR" sz="2000" dirty="0"/>
                        <a:t>Márcio</a:t>
                      </a:r>
                    </a:p>
                  </a:txBody>
                  <a:tcPr/>
                </a:tc>
                <a:tc>
                  <a:txBody>
                    <a:bodyPr/>
                    <a:lstStyle/>
                    <a:p>
                      <a:pPr algn="ctr"/>
                      <a:r>
                        <a:rPr lang="pt-BR" sz="2000" dirty="0"/>
                        <a:t>10,0</a:t>
                      </a:r>
                    </a:p>
                  </a:txBody>
                  <a:tcPr/>
                </a:tc>
                <a:extLst>
                  <a:ext uri="{0D108BD9-81ED-4DB2-BD59-A6C34878D82A}">
                    <a16:rowId xmlns:a16="http://schemas.microsoft.com/office/drawing/2014/main" val="1563850546"/>
                  </a:ext>
                </a:extLst>
              </a:tr>
              <a:tr h="316846">
                <a:tc>
                  <a:txBody>
                    <a:bodyPr/>
                    <a:lstStyle/>
                    <a:p>
                      <a:pPr algn="l"/>
                      <a:r>
                        <a:rPr lang="pt-BR" sz="2000" dirty="0"/>
                        <a:t>Ramon</a:t>
                      </a:r>
                    </a:p>
                  </a:txBody>
                  <a:tcPr/>
                </a:tc>
                <a:tc>
                  <a:txBody>
                    <a:bodyPr/>
                    <a:lstStyle/>
                    <a:p>
                      <a:pPr algn="ctr"/>
                      <a:r>
                        <a:rPr lang="pt-BR" sz="2000" dirty="0"/>
                        <a:t>9,0</a:t>
                      </a:r>
                    </a:p>
                  </a:txBody>
                  <a:tcPr/>
                </a:tc>
                <a:extLst>
                  <a:ext uri="{0D108BD9-81ED-4DB2-BD59-A6C34878D82A}">
                    <a16:rowId xmlns:a16="http://schemas.microsoft.com/office/drawing/2014/main" val="437919592"/>
                  </a:ext>
                </a:extLst>
              </a:tr>
            </a:tbl>
          </a:graphicData>
        </a:graphic>
      </p:graphicFrame>
      <p:graphicFrame>
        <p:nvGraphicFramePr>
          <p:cNvPr id="5" name="Tabela 4">
            <a:extLst>
              <a:ext uri="{FF2B5EF4-FFF2-40B4-BE49-F238E27FC236}">
                <a16:creationId xmlns:a16="http://schemas.microsoft.com/office/drawing/2014/main" id="{33AACDAF-7901-48ED-8E3F-D7F9BCBDB4C5}"/>
              </a:ext>
            </a:extLst>
          </p:cNvPr>
          <p:cNvGraphicFramePr>
            <a:graphicFrameLocks noGrp="1"/>
          </p:cNvGraphicFramePr>
          <p:nvPr>
            <p:extLst>
              <p:ext uri="{D42A27DB-BD31-4B8C-83A1-F6EECF244321}">
                <p14:modId xmlns:p14="http://schemas.microsoft.com/office/powerpoint/2010/main" val="3979560954"/>
              </p:ext>
            </p:extLst>
          </p:nvPr>
        </p:nvGraphicFramePr>
        <p:xfrm>
          <a:off x="1120471" y="5065076"/>
          <a:ext cx="10035209" cy="396240"/>
        </p:xfrm>
        <a:graphic>
          <a:graphicData uri="http://schemas.openxmlformats.org/drawingml/2006/table">
            <a:tbl>
              <a:tblPr firstRow="1" bandRow="1">
                <a:tableStyleId>{21E4AEA4-8DFA-4A89-87EB-49C32662AFE0}</a:tableStyleId>
              </a:tblPr>
              <a:tblGrid>
                <a:gridCol w="4994359">
                  <a:extLst>
                    <a:ext uri="{9D8B030D-6E8A-4147-A177-3AD203B41FA5}">
                      <a16:colId xmlns:a16="http://schemas.microsoft.com/office/drawing/2014/main" val="2988479576"/>
                    </a:ext>
                  </a:extLst>
                </a:gridCol>
                <a:gridCol w="5040850">
                  <a:extLst>
                    <a:ext uri="{9D8B030D-6E8A-4147-A177-3AD203B41FA5}">
                      <a16:colId xmlns:a16="http://schemas.microsoft.com/office/drawing/2014/main" val="3814848268"/>
                    </a:ext>
                  </a:extLst>
                </a:gridCol>
              </a:tblGrid>
              <a:tr h="343250">
                <a:tc>
                  <a:txBody>
                    <a:bodyPr/>
                    <a:lstStyle/>
                    <a:p>
                      <a:pPr algn="ctr"/>
                      <a:r>
                        <a:rPr lang="pt-BR" sz="2000" dirty="0"/>
                        <a:t>Nota do Grupo</a:t>
                      </a:r>
                    </a:p>
                  </a:txBody>
                  <a:tcPr/>
                </a:tc>
                <a:tc>
                  <a:txBody>
                    <a:bodyPr/>
                    <a:lstStyle/>
                    <a:p>
                      <a:pPr algn="ctr"/>
                      <a:r>
                        <a:rPr lang="pt-BR" sz="2000" dirty="0"/>
                        <a:t>9,0</a:t>
                      </a:r>
                    </a:p>
                  </a:txBody>
                  <a:tcPr/>
                </a:tc>
                <a:extLst>
                  <a:ext uri="{0D108BD9-81ED-4DB2-BD59-A6C34878D82A}">
                    <a16:rowId xmlns:a16="http://schemas.microsoft.com/office/drawing/2014/main" val="591867824"/>
                  </a:ext>
                </a:extLst>
              </a:tr>
            </a:tbl>
          </a:graphicData>
        </a:graphic>
      </p:graphicFrame>
    </p:spTree>
    <p:extLst>
      <p:ext uri="{BB962C8B-B14F-4D97-AF65-F5344CB8AC3E}">
        <p14:creationId xmlns:p14="http://schemas.microsoft.com/office/powerpoint/2010/main" val="37825091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09</a:t>
            </a:r>
            <a:endParaRPr lang="pt-BR" dirty="0">
              <a:solidFill>
                <a:srgbClr val="FF0000"/>
              </a:solidFill>
            </a:endParaRPr>
          </a:p>
        </p:txBody>
      </p:sp>
    </p:spTree>
    <p:extLst>
      <p:ext uri="{BB962C8B-B14F-4D97-AF65-F5344CB8AC3E}">
        <p14:creationId xmlns:p14="http://schemas.microsoft.com/office/powerpoint/2010/main" val="7421976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 </a:t>
            </a:r>
          </a:p>
        </p:txBody>
      </p:sp>
      <p:graphicFrame>
        <p:nvGraphicFramePr>
          <p:cNvPr id="4" name="Tabela 3"/>
          <p:cNvGraphicFramePr>
            <a:graphicFrameLocks noGrp="1"/>
          </p:cNvGraphicFramePr>
          <p:nvPr>
            <p:extLst/>
          </p:nvPr>
        </p:nvGraphicFramePr>
        <p:xfrm>
          <a:off x="1787238" y="2502650"/>
          <a:ext cx="8445730" cy="2330026"/>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a:t>
                      </a:r>
                      <a:r>
                        <a:rPr lang="pt-BR" sz="1400" u="none" strike="noStrike" baseline="0" dirty="0">
                          <a:effectLst/>
                          <a:latin typeface="+mn-lt"/>
                        </a:rPr>
                        <a:t> Ferramentas Nutricionais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54795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2">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Listar Tipo de Alimento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Vitória, José</a:t>
                      </a:r>
                      <a:r>
                        <a:rPr lang="pt-BR" sz="1200" u="none" strike="noStrike" baseline="0" dirty="0">
                          <a:effectLst/>
                          <a:latin typeface="+mn-lt"/>
                        </a:rPr>
                        <a:t> Carlos</a:t>
                      </a:r>
                      <a:r>
                        <a:rPr lang="pt-BR" sz="1200" u="none" strike="noStrike" dirty="0">
                          <a:effectLst/>
                          <a:latin typeface="+mn-lt"/>
                        </a:rPr>
                        <a:t>, João</a:t>
                      </a:r>
                      <a:r>
                        <a:rPr lang="pt-BR" sz="1200" u="none" strike="noStrike" baseline="0" dirty="0">
                          <a:effectLst/>
                          <a:latin typeface="+mn-lt"/>
                        </a:rPr>
                        <a:t> Gabriel</a:t>
                      </a:r>
                      <a:r>
                        <a:rPr lang="pt-BR" sz="1200" u="none" strike="noStrike" dirty="0">
                          <a:effectLst/>
                          <a:latin typeface="+mn-lt"/>
                        </a:rPr>
                        <a:t>.</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Excluir Unidade de Medida</a:t>
                      </a:r>
                    </a:p>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Vitória,</a:t>
                      </a:r>
                      <a:r>
                        <a:rPr lang="pt-BR" sz="1200" b="0" i="0" u="none" strike="noStrike" baseline="0" dirty="0">
                          <a:solidFill>
                            <a:srgbClr val="000000"/>
                          </a:solidFill>
                          <a:effectLst/>
                          <a:latin typeface="+mn-lt"/>
                        </a:rPr>
                        <a:t> Alisson Dan, Beatriz Ferreira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bl>
          </a:graphicData>
        </a:graphic>
      </p:graphicFrame>
    </p:spTree>
    <p:extLst>
      <p:ext uri="{BB962C8B-B14F-4D97-AF65-F5344CB8AC3E}">
        <p14:creationId xmlns:p14="http://schemas.microsoft.com/office/powerpoint/2010/main" val="5574166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Listar Tipo de Alimento – MOD09 </a:t>
            </a:r>
          </a:p>
        </p:txBody>
      </p:sp>
      <p:sp>
        <p:nvSpPr>
          <p:cNvPr id="7" name="Espaço Reservado para Conteúdo 2"/>
          <p:cNvSpPr>
            <a:spLocks noGrp="1"/>
          </p:cNvSpPr>
          <p:nvPr>
            <p:ph idx="1"/>
          </p:nvPr>
        </p:nvSpPr>
        <p:spPr>
          <a:xfrm>
            <a:off x="1178417" y="2056119"/>
            <a:ext cx="9175818" cy="3735081"/>
          </a:xfrm>
        </p:spPr>
        <p:txBody>
          <a:bodyPr>
            <a:noAutofit/>
          </a:bodyPr>
          <a:lstStyle/>
          <a:p>
            <a:pPr algn="just" hangingPunct="0"/>
            <a:r>
              <a:rPr lang="pt-BR" sz="1700" b="1" dirty="0"/>
              <a:t>Cenário Principal: </a:t>
            </a:r>
            <a:r>
              <a:rPr lang="pt-BR" sz="1700" dirty="0"/>
              <a:t>Listar Tipo de Alimento: Nessa ação, o sistema exibirá uma tela de listagem com os  8 tipos de alimentos no banco, exibindo o nome da unidade. Ao querer adicionar um devido tipo de alimento, o sistema terá a opção de clicar em um botão no canto inferior direito, que o levará a uma nova janela que permitirá que ele consiga inserir o novo alimento, informando seu nome. Já ao lado haverá a opção de excluir fazendo alusão a figura da “lixeira” e editar fazendo alusão a figura do “lápis” para tais, ambos  referindo-se ao Tipo de Alimento em questão.</a:t>
            </a:r>
          </a:p>
          <a:p>
            <a:pPr algn="just">
              <a:buFont typeface="Arial" panose="020B0604020202020204" pitchFamily="34" charset="0"/>
              <a:buChar char="•"/>
            </a:pPr>
            <a:r>
              <a:rPr lang="pt-BR" sz="1700" b="1" dirty="0"/>
              <a:t>Fluxo Alternativo A: </a:t>
            </a:r>
            <a:r>
              <a:rPr lang="pt-BR" sz="1700" dirty="0"/>
              <a:t>Inserir Tipo de Alimento: Deve ocorrer sempre que o usuário deseje inserir um novo tipo de alimento no sistema, por meio do botão inserir presente no canto inferior direito, abaixo das listagens.</a:t>
            </a:r>
          </a:p>
          <a:p>
            <a:pPr algn="just">
              <a:buFont typeface="Arial" panose="020B0604020202020204" pitchFamily="34" charset="0"/>
              <a:buChar char="•"/>
            </a:pPr>
            <a:r>
              <a:rPr lang="pt-BR" sz="1700" b="1" dirty="0"/>
              <a:t>Fluxo Alternativo B: </a:t>
            </a:r>
            <a:r>
              <a:rPr lang="pt-BR" sz="1700" dirty="0"/>
              <a:t>Excluir Tipo de Alimento: Deve ocorrer sempre que o usuário desejar excluir algum tipo de alimento, quando o usuário solicitar o mesmo através do “link”(lixeira) colocado ao lado dos tipos já existentes. </a:t>
            </a:r>
          </a:p>
          <a:p>
            <a:pPr algn="just">
              <a:buFont typeface="Arial" panose="020B0604020202020204" pitchFamily="34" charset="0"/>
              <a:buChar char="•"/>
            </a:pPr>
            <a:r>
              <a:rPr lang="pt-BR" sz="1700" b="1" dirty="0"/>
              <a:t>Fluxo Alternativo C: </a:t>
            </a:r>
            <a:r>
              <a:rPr lang="pt-BR" sz="1700" dirty="0"/>
              <a:t>Editar Tipo de Alimento: Deve ocorrer sempre que o usuário desejar editar as informações através da seleção do “link” editar, onde poderá atualizar informações de nome, relativo ao tipo de alimento.</a:t>
            </a:r>
          </a:p>
          <a:p>
            <a:pPr algn="just">
              <a:buFont typeface="Arial" panose="020B0604020202020204" pitchFamily="34" charset="0"/>
              <a:buChar char="•"/>
            </a:pPr>
            <a:endParaRPr lang="pt-BR" sz="1700" dirty="0"/>
          </a:p>
        </p:txBody>
      </p:sp>
    </p:spTree>
    <p:extLst>
      <p:ext uri="{BB962C8B-B14F-4D97-AF65-F5344CB8AC3E}">
        <p14:creationId xmlns:p14="http://schemas.microsoft.com/office/powerpoint/2010/main" val="358525016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4" name="Imagem 3">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b="23323"/>
          <a:stretch/>
        </p:blipFill>
        <p:spPr>
          <a:xfrm>
            <a:off x="605596" y="1925575"/>
            <a:ext cx="11041768" cy="4134566"/>
          </a:xfrm>
          <a:prstGeom prst="rect">
            <a:avLst/>
          </a:prstGeom>
        </p:spPr>
      </p:pic>
    </p:spTree>
    <p:extLst>
      <p:ext uri="{BB962C8B-B14F-4D97-AF65-F5344CB8AC3E}">
        <p14:creationId xmlns:p14="http://schemas.microsoft.com/office/powerpoint/2010/main" val="15081400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MOD09</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4</a:t>
            </a:r>
          </a:p>
          <a:p>
            <a:pPr marL="0" indent="0">
              <a:buNone/>
            </a:pPr>
            <a:r>
              <a:rPr lang="pt-BR" dirty="0"/>
              <a:t>Sucessos: 03</a:t>
            </a:r>
          </a:p>
          <a:p>
            <a:pPr marL="0" indent="0">
              <a:buNone/>
            </a:pPr>
            <a:r>
              <a:rPr lang="pt-BR" dirty="0"/>
              <a:t>Falhas: 01</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6" y="3151043"/>
          <a:ext cx="9734204" cy="1495772"/>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937487">
                  <a:extLst>
                    <a:ext uri="{9D8B030D-6E8A-4147-A177-3AD203B41FA5}">
                      <a16:colId xmlns:a16="http://schemas.microsoft.com/office/drawing/2014/main" val="2887709099"/>
                    </a:ext>
                  </a:extLst>
                </a:gridCol>
                <a:gridCol w="1205346">
                  <a:extLst>
                    <a:ext uri="{9D8B030D-6E8A-4147-A177-3AD203B41FA5}">
                      <a16:colId xmlns:a16="http://schemas.microsoft.com/office/drawing/2014/main" val="3768371829"/>
                    </a:ext>
                  </a:extLst>
                </a:gridCol>
                <a:gridCol w="896712">
                  <a:extLst>
                    <a:ext uri="{9D8B030D-6E8A-4147-A177-3AD203B41FA5}">
                      <a16:colId xmlns:a16="http://schemas.microsoft.com/office/drawing/2014/main" val="3350578918"/>
                    </a:ext>
                  </a:extLst>
                </a:gridCol>
                <a:gridCol w="2669448">
                  <a:extLst>
                    <a:ext uri="{9D8B030D-6E8A-4147-A177-3AD203B41FA5}">
                      <a16:colId xmlns:a16="http://schemas.microsoft.com/office/drawing/2014/main" val="832897122"/>
                    </a:ext>
                  </a:extLst>
                </a:gridCol>
                <a:gridCol w="1182205">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#140</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pt-BR" sz="1200" dirty="0"/>
                        <a:t>16/08/2018</a:t>
                      </a:r>
                    </a:p>
                  </a:txBody>
                  <a:tcPr marL="68580" marR="68580" marT="0" marB="0"/>
                </a:tc>
                <a:tc>
                  <a:txBody>
                    <a:bodyPr/>
                    <a:lstStyle/>
                    <a:p>
                      <a:pPr algn="just"/>
                      <a:r>
                        <a:rPr lang="pt-BR" sz="1200" dirty="0"/>
                        <a:t>Vitória e Beatriz</a:t>
                      </a:r>
                    </a:p>
                  </a:txBody>
                  <a:tcPr marL="68580" marR="68580" marT="0" marB="0"/>
                </a:tc>
                <a:tc>
                  <a:txBody>
                    <a:bodyPr/>
                    <a:lstStyle/>
                    <a:p>
                      <a:pPr algn="ctr"/>
                      <a:r>
                        <a:rPr lang="pt-BR" sz="1200" dirty="0"/>
                        <a:t>Falha</a:t>
                      </a:r>
                    </a:p>
                  </a:txBody>
                  <a:tcPr marL="68580" marR="68580" marT="0" marB="0"/>
                </a:tc>
                <a:tc>
                  <a:txBody>
                    <a:bodyPr/>
                    <a:lstStyle/>
                    <a:p>
                      <a:pPr algn="just"/>
                      <a:r>
                        <a:rPr lang="pt-BR" sz="1200" dirty="0"/>
                        <a:t>O modal de</a:t>
                      </a:r>
                      <a:r>
                        <a:rPr lang="pt-BR" sz="1200" baseline="0" dirty="0"/>
                        <a:t> informação que não há produtos cadastrados ao abrir a página não existe.</a:t>
                      </a:r>
                      <a:endParaRPr lang="pt-BR" sz="1200" dirty="0"/>
                    </a:p>
                  </a:txBody>
                  <a:tcPr marL="68580" marR="68580" marT="0" marB="0"/>
                </a:tc>
                <a:tc>
                  <a:txBody>
                    <a:bodyPr/>
                    <a:lstStyle/>
                    <a:p>
                      <a:pPr algn="just"/>
                      <a:r>
                        <a:rPr lang="pt-BR" sz="1200" dirty="0"/>
                        <a:t>José Carlos</a:t>
                      </a:r>
                    </a:p>
                  </a:txBody>
                  <a:tcPr marL="68580" marR="68580" marT="0" marB="0"/>
                </a:tc>
                <a:tc>
                  <a:txBody>
                    <a:bodyPr/>
                    <a:lstStyle/>
                    <a:p>
                      <a:pPr algn="just"/>
                      <a:r>
                        <a:rPr lang="pt-BR" sz="1200" dirty="0"/>
                        <a:t>30/08/2018</a:t>
                      </a:r>
                    </a:p>
                  </a:txBody>
                  <a:tcPr marL="68580" marR="68580" marT="0" marB="0"/>
                </a:tc>
                <a:tc>
                  <a:txBody>
                    <a:bodyPr/>
                    <a:lstStyle/>
                    <a:p>
                      <a:pPr algn="just"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bl>
          </a:graphicData>
        </a:graphic>
      </p:graphicFrame>
    </p:spTree>
    <p:extLst>
      <p:ext uri="{BB962C8B-B14F-4D97-AF65-F5344CB8AC3E}">
        <p14:creationId xmlns:p14="http://schemas.microsoft.com/office/powerpoint/2010/main" val="414892305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pPr lvl="0"/>
            <a:br>
              <a:rPr lang="pt-BR" spc="0" dirty="0">
                <a:solidFill>
                  <a:srgbClr val="000000"/>
                </a:solidFill>
                <a:latin typeface="Calibri" panose="020F0502020204030204"/>
              </a:rPr>
            </a:br>
            <a:r>
              <a:rPr lang="pt-BR" dirty="0"/>
              <a:t>Excluir Unidade de Medida – MOD09</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b="1" dirty="0"/>
              <a:t>Cenário Principal: </a:t>
            </a:r>
            <a:r>
              <a:rPr lang="pt-BR" dirty="0"/>
              <a:t>Excluir Unidade de Medida: Está será uma ação realizada pelo Nutricionista, caso queira excluir alguma unidade de medida. Tal ação será realizada por meio de um ícone representado por uma  lixeira, que ao clicar em tal aparecerá um modal de confirmação de exclusão, assim realizando a ação com êxito.</a:t>
            </a:r>
          </a:p>
          <a:p>
            <a:pPr algn="just">
              <a:buNone/>
            </a:pPr>
            <a:endParaRPr lang="pt-BR" dirty="0"/>
          </a:p>
          <a:p>
            <a:pPr marL="0" indent="0">
              <a:buNone/>
            </a:pPr>
            <a:endParaRPr lang="pt-BR" dirty="0"/>
          </a:p>
        </p:txBody>
      </p:sp>
    </p:spTree>
    <p:extLst>
      <p:ext uri="{BB962C8B-B14F-4D97-AF65-F5344CB8AC3E}">
        <p14:creationId xmlns:p14="http://schemas.microsoft.com/office/powerpoint/2010/main" val="5396255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endParaRPr lang="pt-BR" sz="2800" dirty="0"/>
          </a:p>
        </p:txBody>
      </p:sp>
      <p:pic>
        <p:nvPicPr>
          <p:cNvPr id="4" name="Picture 2" descr="confirmação de exclusão unidade de medida nutricionista">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1703" y="1910836"/>
            <a:ext cx="7829551"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771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MOD01</a:t>
            </a:r>
          </a:p>
        </p:txBody>
      </p:sp>
      <p:graphicFrame>
        <p:nvGraphicFramePr>
          <p:cNvPr id="3" name="Tabela 2"/>
          <p:cNvGraphicFramePr>
            <a:graphicFrameLocks noGrp="1"/>
          </p:cNvGraphicFramePr>
          <p:nvPr>
            <p:extLst/>
          </p:nvPr>
        </p:nvGraphicFramePr>
        <p:xfrm>
          <a:off x="1737360" y="2257521"/>
          <a:ext cx="8485449" cy="3708400"/>
        </p:xfrm>
        <a:graphic>
          <a:graphicData uri="http://schemas.openxmlformats.org/drawingml/2006/table">
            <a:tbl>
              <a:tblPr firstRow="1" bandRow="1">
                <a:tableStyleId>{21E4AEA4-8DFA-4A89-87EB-49C32662AFE0}</a:tableStyleId>
              </a:tblPr>
              <a:tblGrid>
                <a:gridCol w="3291840">
                  <a:extLst>
                    <a:ext uri="{9D8B030D-6E8A-4147-A177-3AD203B41FA5}">
                      <a16:colId xmlns:a16="http://schemas.microsoft.com/office/drawing/2014/main" val="1560804306"/>
                    </a:ext>
                  </a:extLst>
                </a:gridCol>
                <a:gridCol w="2319251">
                  <a:extLst>
                    <a:ext uri="{9D8B030D-6E8A-4147-A177-3AD203B41FA5}">
                      <a16:colId xmlns:a16="http://schemas.microsoft.com/office/drawing/2014/main" val="3762375341"/>
                    </a:ext>
                  </a:extLst>
                </a:gridCol>
                <a:gridCol w="2874358">
                  <a:extLst>
                    <a:ext uri="{9D8B030D-6E8A-4147-A177-3AD203B41FA5}">
                      <a16:colId xmlns:a16="http://schemas.microsoft.com/office/drawing/2014/main" val="2157913257"/>
                    </a:ext>
                  </a:extLst>
                </a:gridCol>
              </a:tblGrid>
              <a:tr h="370840">
                <a:tc>
                  <a:txBody>
                    <a:bodyPr/>
                    <a:lstStyle/>
                    <a:p>
                      <a:pPr algn="ctr"/>
                      <a:r>
                        <a:rPr lang="pt-BR" dirty="0"/>
                        <a:t>Funcionalidade</a:t>
                      </a:r>
                    </a:p>
                  </a:txBody>
                  <a:tcPr/>
                </a:tc>
                <a:tc>
                  <a:txBody>
                    <a:bodyPr/>
                    <a:lstStyle/>
                    <a:p>
                      <a:pPr algn="ctr"/>
                      <a:r>
                        <a:rPr lang="pt-BR" dirty="0"/>
                        <a:t>% de Conclusão</a:t>
                      </a:r>
                    </a:p>
                  </a:txBody>
                  <a:tcPr/>
                </a:tc>
                <a:tc>
                  <a:txBody>
                    <a:bodyPr/>
                    <a:lstStyle/>
                    <a:p>
                      <a:pPr algn="ctr"/>
                      <a:r>
                        <a:rPr lang="pt-BR" dirty="0"/>
                        <a:t>Testes Executados / Totais</a:t>
                      </a:r>
                    </a:p>
                  </a:txBody>
                  <a:tcPr/>
                </a:tc>
                <a:extLst>
                  <a:ext uri="{0D108BD9-81ED-4DB2-BD59-A6C34878D82A}">
                    <a16:rowId xmlns:a16="http://schemas.microsoft.com/office/drawing/2014/main" val="3612384806"/>
                  </a:ext>
                </a:extLst>
              </a:tr>
              <a:tr h="370840">
                <a:tc>
                  <a:txBody>
                    <a:bodyPr/>
                    <a:lstStyle/>
                    <a:p>
                      <a:r>
                        <a:rPr lang="pt-BR" dirty="0"/>
                        <a:t>Cadastro</a:t>
                      </a:r>
                    </a:p>
                  </a:txBody>
                  <a:tcPr/>
                </a:tc>
                <a:tc>
                  <a:txBody>
                    <a:bodyPr/>
                    <a:lstStyle/>
                    <a:p>
                      <a:pPr algn="ctr"/>
                      <a:r>
                        <a:rPr lang="pt-BR" dirty="0"/>
                        <a:t>100 %</a:t>
                      </a:r>
                    </a:p>
                  </a:txBody>
                  <a:tcPr/>
                </a:tc>
                <a:tc>
                  <a:txBody>
                    <a:bodyPr/>
                    <a:lstStyle/>
                    <a:p>
                      <a:r>
                        <a:rPr lang="pt-BR" dirty="0"/>
                        <a:t>50</a:t>
                      </a:r>
                    </a:p>
                  </a:txBody>
                  <a:tcPr/>
                </a:tc>
                <a:extLst>
                  <a:ext uri="{0D108BD9-81ED-4DB2-BD59-A6C34878D82A}">
                    <a16:rowId xmlns:a16="http://schemas.microsoft.com/office/drawing/2014/main" val="2423601621"/>
                  </a:ext>
                </a:extLst>
              </a:tr>
              <a:tr h="370840">
                <a:tc>
                  <a:txBody>
                    <a:bodyPr/>
                    <a:lstStyle/>
                    <a:p>
                      <a:r>
                        <a:rPr lang="pt-BR" dirty="0"/>
                        <a:t>Login</a:t>
                      </a:r>
                    </a:p>
                  </a:txBody>
                  <a:tcPr/>
                </a:tc>
                <a:tc>
                  <a:txBody>
                    <a:bodyPr/>
                    <a:lstStyle/>
                    <a:p>
                      <a:pPr algn="ctr"/>
                      <a:r>
                        <a:rPr lang="pt-BR" dirty="0"/>
                        <a:t>100 %</a:t>
                      </a:r>
                    </a:p>
                  </a:txBody>
                  <a:tcPr/>
                </a:tc>
                <a:tc>
                  <a:txBody>
                    <a:bodyPr/>
                    <a:lstStyle/>
                    <a:p>
                      <a:r>
                        <a:rPr lang="pt-BR" dirty="0"/>
                        <a:t>13</a:t>
                      </a:r>
                    </a:p>
                  </a:txBody>
                  <a:tcPr/>
                </a:tc>
                <a:extLst>
                  <a:ext uri="{0D108BD9-81ED-4DB2-BD59-A6C34878D82A}">
                    <a16:rowId xmlns:a16="http://schemas.microsoft.com/office/drawing/2014/main" val="464340804"/>
                  </a:ext>
                </a:extLst>
              </a:tr>
              <a:tr h="370840">
                <a:tc>
                  <a:txBody>
                    <a:bodyPr/>
                    <a:lstStyle/>
                    <a:p>
                      <a:r>
                        <a:rPr lang="pt-BR" dirty="0"/>
                        <a:t>Adicionar Patologias/Medicações</a:t>
                      </a:r>
                    </a:p>
                  </a:txBody>
                  <a:tcPr/>
                </a:tc>
                <a:tc>
                  <a:txBody>
                    <a:bodyPr/>
                    <a:lstStyle/>
                    <a:p>
                      <a:pPr algn="ctr"/>
                      <a:r>
                        <a:rPr lang="pt-BR" dirty="0"/>
                        <a:t>100 %</a:t>
                      </a:r>
                    </a:p>
                  </a:txBody>
                  <a:tcPr/>
                </a:tc>
                <a:tc>
                  <a:txBody>
                    <a:bodyPr/>
                    <a:lstStyle/>
                    <a:p>
                      <a:r>
                        <a:rPr lang="pt-BR" dirty="0"/>
                        <a:t>6</a:t>
                      </a:r>
                    </a:p>
                  </a:txBody>
                  <a:tcPr/>
                </a:tc>
                <a:extLst>
                  <a:ext uri="{0D108BD9-81ED-4DB2-BD59-A6C34878D82A}">
                    <a16:rowId xmlns:a16="http://schemas.microsoft.com/office/drawing/2014/main" val="68069932"/>
                  </a:ext>
                </a:extLst>
              </a:tr>
              <a:tr h="370840">
                <a:tc>
                  <a:txBody>
                    <a:bodyPr/>
                    <a:lstStyle/>
                    <a:p>
                      <a:r>
                        <a:rPr lang="pt-BR" dirty="0"/>
                        <a:t>Recuperar</a:t>
                      </a:r>
                      <a:r>
                        <a:rPr lang="pt-BR" baseline="0" dirty="0"/>
                        <a:t> Senha</a:t>
                      </a:r>
                      <a:endParaRPr lang="pt-BR" dirty="0"/>
                    </a:p>
                  </a:txBody>
                  <a:tcPr/>
                </a:tc>
                <a:tc>
                  <a:txBody>
                    <a:bodyPr/>
                    <a:lstStyle/>
                    <a:p>
                      <a:pPr algn="ctr"/>
                      <a:r>
                        <a:rPr lang="pt-BR" dirty="0"/>
                        <a:t>100 %</a:t>
                      </a:r>
                    </a:p>
                  </a:txBody>
                  <a:tcPr/>
                </a:tc>
                <a:tc>
                  <a:txBody>
                    <a:bodyPr/>
                    <a:lstStyle/>
                    <a:p>
                      <a:r>
                        <a:rPr lang="pt-BR" dirty="0"/>
                        <a:t>3</a:t>
                      </a:r>
                    </a:p>
                  </a:txBody>
                  <a:tcPr/>
                </a:tc>
                <a:extLst>
                  <a:ext uri="{0D108BD9-81ED-4DB2-BD59-A6C34878D82A}">
                    <a16:rowId xmlns:a16="http://schemas.microsoft.com/office/drawing/2014/main" val="1363876982"/>
                  </a:ext>
                </a:extLst>
              </a:tr>
              <a:tr h="370840">
                <a:tc>
                  <a:txBody>
                    <a:bodyPr/>
                    <a:lstStyle/>
                    <a:p>
                      <a:r>
                        <a:rPr lang="pt-BR" dirty="0"/>
                        <a:t>Fale Conosco</a:t>
                      </a:r>
                    </a:p>
                  </a:txBody>
                  <a:tcPr/>
                </a:tc>
                <a:tc>
                  <a:txBody>
                    <a:bodyPr/>
                    <a:lstStyle/>
                    <a:p>
                      <a:pPr algn="ctr"/>
                      <a:r>
                        <a:rPr lang="pt-BR" dirty="0"/>
                        <a:t>10 %</a:t>
                      </a:r>
                    </a:p>
                  </a:txBody>
                  <a:tcPr/>
                </a:tc>
                <a:tc>
                  <a:txBody>
                    <a:bodyPr/>
                    <a:lstStyle/>
                    <a:p>
                      <a:r>
                        <a:rPr lang="pt-BR" dirty="0"/>
                        <a:t>0</a:t>
                      </a:r>
                    </a:p>
                  </a:txBody>
                  <a:tcPr/>
                </a:tc>
                <a:extLst>
                  <a:ext uri="{0D108BD9-81ED-4DB2-BD59-A6C34878D82A}">
                    <a16:rowId xmlns:a16="http://schemas.microsoft.com/office/drawing/2014/main" val="1967846502"/>
                  </a:ext>
                </a:extLst>
              </a:tr>
              <a:tr h="370840">
                <a:tc>
                  <a:txBody>
                    <a:bodyPr/>
                    <a:lstStyle/>
                    <a:p>
                      <a:r>
                        <a:rPr lang="pt-BR" dirty="0"/>
                        <a:t>Registrar peso e altura</a:t>
                      </a:r>
                    </a:p>
                  </a:txBody>
                  <a:tcPr/>
                </a:tc>
                <a:tc>
                  <a:txBody>
                    <a:bodyPr/>
                    <a:lstStyle/>
                    <a:p>
                      <a:pPr algn="ctr"/>
                      <a:r>
                        <a:rPr lang="pt-BR" dirty="0"/>
                        <a:t>0%</a:t>
                      </a:r>
                    </a:p>
                  </a:txBody>
                  <a:tcPr/>
                </a:tc>
                <a:tc>
                  <a:txBody>
                    <a:bodyPr/>
                    <a:lstStyle/>
                    <a:p>
                      <a:r>
                        <a:rPr lang="pt-BR" dirty="0"/>
                        <a:t>0</a:t>
                      </a:r>
                    </a:p>
                  </a:txBody>
                  <a:tcPr/>
                </a:tc>
                <a:extLst>
                  <a:ext uri="{0D108BD9-81ED-4DB2-BD59-A6C34878D82A}">
                    <a16:rowId xmlns:a16="http://schemas.microsoft.com/office/drawing/2014/main" val="730739119"/>
                  </a:ext>
                </a:extLst>
              </a:tr>
              <a:tr h="370840">
                <a:tc>
                  <a:txBody>
                    <a:bodyPr/>
                    <a:lstStyle/>
                    <a:p>
                      <a:r>
                        <a:rPr lang="pt-BR" dirty="0"/>
                        <a:t>Sair do Portal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100%</a:t>
                      </a:r>
                    </a:p>
                  </a:txBody>
                  <a:tcPr/>
                </a:tc>
                <a:tc>
                  <a:txBody>
                    <a:bodyPr/>
                    <a:lstStyle/>
                    <a:p>
                      <a:r>
                        <a:rPr lang="pt-BR" dirty="0"/>
                        <a:t>2</a:t>
                      </a:r>
                    </a:p>
                  </a:txBody>
                  <a:tcPr/>
                </a:tc>
                <a:extLst>
                  <a:ext uri="{0D108BD9-81ED-4DB2-BD59-A6C34878D82A}">
                    <a16:rowId xmlns:a16="http://schemas.microsoft.com/office/drawing/2014/main" val="3051198907"/>
                  </a:ext>
                </a:extLst>
              </a:tr>
              <a:tr h="370840">
                <a:tc>
                  <a:txBody>
                    <a:bodyPr/>
                    <a:lstStyle/>
                    <a:p>
                      <a:r>
                        <a:rPr lang="pt-BR" dirty="0"/>
                        <a:t>Visualizar sobre o projeto</a:t>
                      </a:r>
                    </a:p>
                  </a:txBody>
                  <a:tcPr/>
                </a:tc>
                <a:tc>
                  <a:txBody>
                    <a:bodyPr/>
                    <a:lstStyle/>
                    <a:p>
                      <a:pPr algn="ctr"/>
                      <a:r>
                        <a:rPr lang="pt-BR" dirty="0"/>
                        <a:t>0%</a:t>
                      </a:r>
                    </a:p>
                  </a:txBody>
                  <a:tcPr/>
                </a:tc>
                <a:tc>
                  <a:txBody>
                    <a:bodyPr/>
                    <a:lstStyle/>
                    <a:p>
                      <a:r>
                        <a:rPr lang="pt-BR" dirty="0"/>
                        <a:t>0</a:t>
                      </a:r>
                    </a:p>
                  </a:txBody>
                  <a:tcPr/>
                </a:tc>
                <a:extLst>
                  <a:ext uri="{0D108BD9-81ED-4DB2-BD59-A6C34878D82A}">
                    <a16:rowId xmlns:a16="http://schemas.microsoft.com/office/drawing/2014/main" val="3764800988"/>
                  </a:ext>
                </a:extLst>
              </a:tr>
              <a:tr h="370840">
                <a:tc>
                  <a:txBody>
                    <a:bodyPr/>
                    <a:lstStyle/>
                    <a:p>
                      <a:r>
                        <a:rPr lang="pt-BR" dirty="0"/>
                        <a:t>Adicionar novos Administradores</a:t>
                      </a:r>
                    </a:p>
                  </a:txBody>
                  <a:tcPr/>
                </a:tc>
                <a:tc>
                  <a:txBody>
                    <a:bodyPr/>
                    <a:lstStyle/>
                    <a:p>
                      <a:pPr algn="ctr"/>
                      <a:r>
                        <a:rPr lang="pt-BR" dirty="0"/>
                        <a:t>100%</a:t>
                      </a:r>
                    </a:p>
                  </a:txBody>
                  <a:tcPr/>
                </a:tc>
                <a:tc>
                  <a:txBody>
                    <a:bodyPr/>
                    <a:lstStyle/>
                    <a:p>
                      <a:r>
                        <a:rPr lang="pt-BR" dirty="0"/>
                        <a:t>5</a:t>
                      </a:r>
                    </a:p>
                  </a:txBody>
                  <a:tcPr/>
                </a:tc>
                <a:extLst>
                  <a:ext uri="{0D108BD9-81ED-4DB2-BD59-A6C34878D82A}">
                    <a16:rowId xmlns:a16="http://schemas.microsoft.com/office/drawing/2014/main" val="2954224387"/>
                  </a:ext>
                </a:extLst>
              </a:tr>
            </a:tbl>
          </a:graphicData>
        </a:graphic>
      </p:graphicFrame>
    </p:spTree>
    <p:extLst>
      <p:ext uri="{BB962C8B-B14F-4D97-AF65-F5344CB8AC3E}">
        <p14:creationId xmlns:p14="http://schemas.microsoft.com/office/powerpoint/2010/main" val="4835272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MOD09</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2</a:t>
            </a:r>
          </a:p>
          <a:p>
            <a:pPr marL="0" indent="0">
              <a:buNone/>
            </a:pPr>
            <a:r>
              <a:rPr lang="pt-BR" dirty="0"/>
              <a:t>Sucessos: 02</a:t>
            </a:r>
          </a:p>
          <a:p>
            <a:pPr marL="0" indent="0">
              <a:buNone/>
            </a:pPr>
            <a:r>
              <a:rPr lang="pt-BR" dirty="0"/>
              <a:t>Falhas: 01</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6" y="3151043"/>
          <a:ext cx="9734204" cy="1312892"/>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937487">
                  <a:extLst>
                    <a:ext uri="{9D8B030D-6E8A-4147-A177-3AD203B41FA5}">
                      <a16:colId xmlns:a16="http://schemas.microsoft.com/office/drawing/2014/main" val="2887709099"/>
                    </a:ext>
                  </a:extLst>
                </a:gridCol>
                <a:gridCol w="1205346">
                  <a:extLst>
                    <a:ext uri="{9D8B030D-6E8A-4147-A177-3AD203B41FA5}">
                      <a16:colId xmlns:a16="http://schemas.microsoft.com/office/drawing/2014/main" val="3768371829"/>
                    </a:ext>
                  </a:extLst>
                </a:gridCol>
                <a:gridCol w="896712">
                  <a:extLst>
                    <a:ext uri="{9D8B030D-6E8A-4147-A177-3AD203B41FA5}">
                      <a16:colId xmlns:a16="http://schemas.microsoft.com/office/drawing/2014/main" val="3350578918"/>
                    </a:ext>
                  </a:extLst>
                </a:gridCol>
                <a:gridCol w="2669448">
                  <a:extLst>
                    <a:ext uri="{9D8B030D-6E8A-4147-A177-3AD203B41FA5}">
                      <a16:colId xmlns:a16="http://schemas.microsoft.com/office/drawing/2014/main" val="832897122"/>
                    </a:ext>
                  </a:extLst>
                </a:gridCol>
                <a:gridCol w="1182205">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#165</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r>
                        <a:rPr lang="pt-BR" sz="1200" dirty="0"/>
                        <a:t>20/08/2018</a:t>
                      </a:r>
                    </a:p>
                  </a:txBody>
                  <a:tcPr marL="68580" marR="68580" marT="0" marB="0"/>
                </a:tc>
                <a:tc>
                  <a:txBody>
                    <a:bodyPr/>
                    <a:lstStyle/>
                    <a:p>
                      <a:pPr algn="just"/>
                      <a:r>
                        <a:rPr lang="pt-BR" sz="1200" dirty="0"/>
                        <a:t>Vitória e Beatriz</a:t>
                      </a:r>
                    </a:p>
                  </a:txBody>
                  <a:tcPr marL="68580" marR="68580" marT="0" marB="0"/>
                </a:tc>
                <a:tc>
                  <a:txBody>
                    <a:bodyPr/>
                    <a:lstStyle/>
                    <a:p>
                      <a:pPr algn="ctr"/>
                      <a:r>
                        <a:rPr lang="pt-BR" sz="1200" dirty="0"/>
                        <a:t>Falha</a:t>
                      </a:r>
                    </a:p>
                  </a:txBody>
                  <a:tcPr marL="68580" marR="68580" marT="0" marB="0"/>
                </a:tc>
                <a:tc>
                  <a:txBody>
                    <a:bodyPr/>
                    <a:lstStyle/>
                    <a:p>
                      <a:pPr algn="just"/>
                      <a:r>
                        <a:rPr lang="pt-BR" sz="1200" dirty="0"/>
                        <a:t>A</a:t>
                      </a:r>
                      <a:r>
                        <a:rPr lang="pt-BR" sz="1200" baseline="0" dirty="0"/>
                        <a:t> ação de exclusão não funciona corretamente.</a:t>
                      </a:r>
                      <a:endParaRPr lang="pt-BR" sz="1200" dirty="0"/>
                    </a:p>
                  </a:txBody>
                  <a:tcPr marL="68580" marR="68580" marT="0" marB="0"/>
                </a:tc>
                <a:tc>
                  <a:txBody>
                    <a:bodyPr/>
                    <a:lstStyle/>
                    <a:p>
                      <a:pPr algn="just"/>
                      <a:r>
                        <a:rPr lang="pt-BR" sz="1200" dirty="0"/>
                        <a:t>Alisson</a:t>
                      </a:r>
                      <a:r>
                        <a:rPr lang="pt-BR" sz="1200" baseline="0" dirty="0"/>
                        <a:t> Dan</a:t>
                      </a:r>
                      <a:endParaRPr lang="pt-BR" sz="1200" dirty="0"/>
                    </a:p>
                  </a:txBody>
                  <a:tcPr marL="68580" marR="68580" marT="0" marB="0"/>
                </a:tc>
                <a:tc>
                  <a:txBody>
                    <a:bodyPr/>
                    <a:lstStyle/>
                    <a:p>
                      <a:pPr algn="just"/>
                      <a:r>
                        <a:rPr lang="pt-BR" sz="1200" dirty="0"/>
                        <a:t>23/08/2018</a:t>
                      </a:r>
                    </a:p>
                  </a:txBody>
                  <a:tcPr marL="68580" marR="68580" marT="0" marB="0"/>
                </a:tc>
                <a:tc>
                  <a:txBody>
                    <a:bodyPr/>
                    <a:lstStyle/>
                    <a:p>
                      <a:pPr algn="just"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bl>
          </a:graphicData>
        </a:graphic>
      </p:graphicFrame>
    </p:spTree>
    <p:extLst>
      <p:ext uri="{BB962C8B-B14F-4D97-AF65-F5344CB8AC3E}">
        <p14:creationId xmlns:p14="http://schemas.microsoft.com/office/powerpoint/2010/main" val="426134425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787238" y="2502650"/>
          <a:ext cx="8445730" cy="2917564"/>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Ferramentas</a:t>
                      </a:r>
                      <a:r>
                        <a:rPr lang="pt-BR" sz="1400" u="none" strike="noStrike" baseline="0" dirty="0">
                          <a:effectLst/>
                          <a:latin typeface="+mn-lt"/>
                        </a:rPr>
                        <a:t> Nutricionais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54795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18/09/2018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Inserir  Alimentos </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Vitória, José</a:t>
                      </a:r>
                      <a:r>
                        <a:rPr lang="pt-BR" sz="1200" u="none" strike="noStrike" baseline="0" dirty="0">
                          <a:effectLst/>
                          <a:latin typeface="+mn-lt"/>
                        </a:rPr>
                        <a:t> Carlos</a:t>
                      </a:r>
                      <a:r>
                        <a:rPr lang="pt-BR" sz="1200" u="none" strike="noStrike" dirty="0">
                          <a:effectLst/>
                          <a:latin typeface="+mn-lt"/>
                        </a:rPr>
                        <a:t>, João</a:t>
                      </a:r>
                      <a:r>
                        <a:rPr lang="pt-BR" sz="1200" u="none" strike="noStrike" baseline="0" dirty="0">
                          <a:effectLst/>
                          <a:latin typeface="+mn-lt"/>
                        </a:rPr>
                        <a:t> Gabriel</a:t>
                      </a:r>
                      <a:r>
                        <a:rPr lang="pt-BR" sz="1200" u="none" strike="noStrike" dirty="0">
                          <a:effectLst/>
                          <a:latin typeface="+mn-lt"/>
                        </a:rPr>
                        <a:t>.</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Editar Meus Alimentos </a:t>
                      </a:r>
                    </a:p>
                  </a:txBody>
                  <a:tcPr marL="9525" marR="9525" marT="9525" marB="0" anchor="ctr"/>
                </a:tc>
                <a:tc>
                  <a:txBody>
                    <a:bodyPr/>
                    <a:lstStyle/>
                    <a:p>
                      <a:pPr algn="ctr" fontAlgn="ctr"/>
                      <a:r>
                        <a:rPr lang="pt-BR" sz="1200" b="0" i="0" u="none" strike="noStrike" dirty="0">
                          <a:solidFill>
                            <a:srgbClr val="000000"/>
                          </a:solidFill>
                          <a:effectLst/>
                          <a:latin typeface="+mn-lt"/>
                        </a:rPr>
                        <a:t>Vitória,</a:t>
                      </a:r>
                      <a:r>
                        <a:rPr lang="pt-BR" sz="1200" b="0" i="0" u="none" strike="noStrike" baseline="0" dirty="0">
                          <a:solidFill>
                            <a:srgbClr val="000000"/>
                          </a:solidFill>
                          <a:effectLst/>
                          <a:latin typeface="+mn-lt"/>
                        </a:rPr>
                        <a:t> Alisson Dan, Beatriz Ferreira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 Inserir Meus  Alimentos </a:t>
                      </a:r>
                    </a:p>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Vitória,</a:t>
                      </a:r>
                      <a:r>
                        <a:rPr lang="pt-BR" sz="1200" b="0" i="0" u="none" strike="noStrike" baseline="0" dirty="0">
                          <a:solidFill>
                            <a:srgbClr val="000000"/>
                          </a:solidFill>
                          <a:effectLst/>
                          <a:latin typeface="+mn-lt"/>
                        </a:rPr>
                        <a:t> Alisson Dan, Beatriz Ferreira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297002467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 Inserir Alimentos– MOD09 </a:t>
            </a:r>
          </a:p>
        </p:txBody>
      </p:sp>
      <p:sp>
        <p:nvSpPr>
          <p:cNvPr id="7" name="Espaço Reservado para Conteúdo 2"/>
          <p:cNvSpPr>
            <a:spLocks noGrp="1"/>
          </p:cNvSpPr>
          <p:nvPr>
            <p:ph idx="1"/>
          </p:nvPr>
        </p:nvSpPr>
        <p:spPr>
          <a:xfrm>
            <a:off x="1191670" y="2029615"/>
            <a:ext cx="9175818" cy="3735081"/>
          </a:xfrm>
        </p:spPr>
        <p:txBody>
          <a:bodyPr>
            <a:normAutofit fontScale="92500" lnSpcReduction="10000"/>
          </a:bodyPr>
          <a:lstStyle/>
          <a:p>
            <a:pPr algn="just">
              <a:buFont typeface="Arial" panose="020B0604020202020204" pitchFamily="34" charset="0"/>
              <a:buChar char="•"/>
            </a:pPr>
            <a:r>
              <a:rPr lang="pt-BR" b="1" dirty="0"/>
              <a:t>Cenário Principal: </a:t>
            </a:r>
            <a:r>
              <a:rPr lang="pt-BR" dirty="0"/>
              <a:t>Inserir Alimentos</a:t>
            </a:r>
            <a:r>
              <a:rPr lang="pt-BR" b="1" dirty="0"/>
              <a:t> : </a:t>
            </a:r>
            <a:r>
              <a:rPr lang="pt-BR" dirty="0"/>
              <a:t>Esta será uma ação realizada pelo Nutricionista, que ao visualizar as listagem de alimentos já cadastrados poderá  inserir mais algum que ainda não possui na lista. Está ação será realizada por meio do botão “Cadastrar Novo alimento”, onde aparecerá um modal  pedindo todas as informações do alimento que deseja ser cadastrado, como : Nome, valor calórico, porção entre outros, sendo estes campos de preenchimento obrigatório. Após ser salvo este alimento será salvo na listagem e exibido com os já cadastrados. </a:t>
            </a:r>
          </a:p>
          <a:p>
            <a:pPr algn="just">
              <a:buFont typeface="Arial" panose="020B0604020202020204" pitchFamily="34" charset="0"/>
              <a:buChar char="•"/>
            </a:pPr>
            <a:r>
              <a:rPr lang="pt-BR" b="1" dirty="0"/>
              <a:t>Fluxo Alternativo #A: </a:t>
            </a:r>
            <a:r>
              <a:rPr lang="pt-BR" dirty="0"/>
              <a:t>Tentativa de inserção de um tipo de alimento com mesmo nome.: Caso o Nutricionista queria cadastrar algum nome com o qual já se tem cadastrado, o sistema  irá </a:t>
            </a:r>
            <a:r>
              <a:rPr lang="pt-BR" dirty="0" err="1"/>
              <a:t>impedil-o</a:t>
            </a:r>
            <a:r>
              <a:rPr lang="pt-BR" dirty="0"/>
              <a:t> informando que esse alimento já está cadastrado.</a:t>
            </a:r>
          </a:p>
          <a:p>
            <a:pPr marL="0" indent="0" algn="just">
              <a:buNone/>
            </a:pPr>
            <a:r>
              <a:rPr lang="pt-BR" b="1" dirty="0"/>
              <a:t>Fluxo Alternativo #B: </a:t>
            </a:r>
            <a:r>
              <a:rPr lang="pt-BR" dirty="0"/>
              <a:t>Apagar os campos preenchidos e deixar em branco: Todos os campos são de preenchimento  obrigatório, caso o Nutricionista queira salvar a inserção sem preencher todos os campos o sistema irá informa-lo e  não deixará concluir a ação até todos os campos serem preenchidos. </a:t>
            </a:r>
          </a:p>
          <a:p>
            <a:pPr marL="0" indent="0">
              <a:buNone/>
            </a:pPr>
            <a:endParaRPr lang="pt-BR" dirty="0"/>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4123218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694" y="1737360"/>
            <a:ext cx="10549572" cy="4511040"/>
          </a:xfrm>
          <a:prstGeom prst="rect">
            <a:avLst/>
          </a:prstGeom>
        </p:spPr>
      </p:pic>
    </p:spTree>
    <p:extLst>
      <p:ext uri="{BB962C8B-B14F-4D97-AF65-F5344CB8AC3E}">
        <p14:creationId xmlns:p14="http://schemas.microsoft.com/office/powerpoint/2010/main" val="34384344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MOD09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350619"/>
          </a:xfrm>
        </p:spPr>
        <p:txBody>
          <a:bodyPr>
            <a:normAutofit/>
          </a:bodyPr>
          <a:lstStyle/>
          <a:p>
            <a:pPr marL="0" indent="0">
              <a:buNone/>
            </a:pPr>
            <a:r>
              <a:rPr lang="pt-BR" sz="1700" dirty="0"/>
              <a:t>Totais de Casos de Teste: 22                             Sucessos: 13                            Falhas: 9</a:t>
            </a:r>
          </a:p>
          <a:p>
            <a:pPr marL="0" indent="0">
              <a:buNone/>
            </a:pPr>
            <a:endParaRPr lang="pt-BR" sz="1700" dirty="0"/>
          </a:p>
          <a:p>
            <a:pPr marL="0" indent="0">
              <a:buNone/>
            </a:pPr>
            <a:endParaRPr lang="pt-BR" sz="1700" dirty="0"/>
          </a:p>
          <a:p>
            <a:pPr marL="0" indent="0">
              <a:buNone/>
            </a:pPr>
            <a:endParaRPr lang="pt-BR" dirty="0"/>
          </a:p>
        </p:txBody>
      </p:sp>
      <p:graphicFrame>
        <p:nvGraphicFramePr>
          <p:cNvPr id="4" name="Tabela 3"/>
          <p:cNvGraphicFramePr>
            <a:graphicFrameLocks noGrp="1"/>
          </p:cNvGraphicFramePr>
          <p:nvPr>
            <p:extLst/>
          </p:nvPr>
        </p:nvGraphicFramePr>
        <p:xfrm>
          <a:off x="1097280" y="2304727"/>
          <a:ext cx="10144462" cy="3979531"/>
        </p:xfrm>
        <a:graphic>
          <a:graphicData uri="http://schemas.openxmlformats.org/drawingml/2006/table">
            <a:tbl>
              <a:tblPr firstRow="1" firstCol="1" bandRow="1">
                <a:tableStyleId>{21E4AEA4-8DFA-4A89-87EB-49C32662AFE0}</a:tableStyleId>
              </a:tblPr>
              <a:tblGrid>
                <a:gridCol w="826934">
                  <a:extLst>
                    <a:ext uri="{9D8B030D-6E8A-4147-A177-3AD203B41FA5}">
                      <a16:colId xmlns:a16="http://schemas.microsoft.com/office/drawing/2014/main" val="20000"/>
                    </a:ext>
                  </a:extLst>
                </a:gridCol>
                <a:gridCol w="930522">
                  <a:extLst>
                    <a:ext uri="{9D8B030D-6E8A-4147-A177-3AD203B41FA5}">
                      <a16:colId xmlns:a16="http://schemas.microsoft.com/office/drawing/2014/main" val="20001"/>
                    </a:ext>
                  </a:extLst>
                </a:gridCol>
                <a:gridCol w="1171638">
                  <a:extLst>
                    <a:ext uri="{9D8B030D-6E8A-4147-A177-3AD203B41FA5}">
                      <a16:colId xmlns:a16="http://schemas.microsoft.com/office/drawing/2014/main" val="20002"/>
                    </a:ext>
                  </a:extLst>
                </a:gridCol>
                <a:gridCol w="914803">
                  <a:extLst>
                    <a:ext uri="{9D8B030D-6E8A-4147-A177-3AD203B41FA5}">
                      <a16:colId xmlns:a16="http://schemas.microsoft.com/office/drawing/2014/main" val="20003"/>
                    </a:ext>
                  </a:extLst>
                </a:gridCol>
                <a:gridCol w="2649615">
                  <a:extLst>
                    <a:ext uri="{9D8B030D-6E8A-4147-A177-3AD203B41FA5}">
                      <a16:colId xmlns:a16="http://schemas.microsoft.com/office/drawing/2014/main" val="20004"/>
                    </a:ext>
                  </a:extLst>
                </a:gridCol>
                <a:gridCol w="1173422">
                  <a:extLst>
                    <a:ext uri="{9D8B030D-6E8A-4147-A177-3AD203B41FA5}">
                      <a16:colId xmlns:a16="http://schemas.microsoft.com/office/drawing/2014/main" val="20005"/>
                    </a:ext>
                  </a:extLst>
                </a:gridCol>
                <a:gridCol w="997475">
                  <a:extLst>
                    <a:ext uri="{9D8B030D-6E8A-4147-A177-3AD203B41FA5}">
                      <a16:colId xmlns:a16="http://schemas.microsoft.com/office/drawing/2014/main" val="20006"/>
                    </a:ext>
                  </a:extLst>
                </a:gridCol>
                <a:gridCol w="1480053">
                  <a:extLst>
                    <a:ext uri="{9D8B030D-6E8A-4147-A177-3AD203B41FA5}">
                      <a16:colId xmlns:a16="http://schemas.microsoft.com/office/drawing/2014/main" val="20007"/>
                    </a:ext>
                  </a:extLst>
                </a:gridCol>
              </a:tblGrid>
              <a:tr h="127925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10000"/>
                  </a:ext>
                </a:extLst>
              </a:tr>
              <a:tr h="300031">
                <a:tc>
                  <a:txBody>
                    <a:bodyPr/>
                    <a:lstStyle/>
                    <a:p>
                      <a:pPr algn="ctr" hangingPunct="0">
                        <a:lnSpc>
                          <a:spcPct val="150000"/>
                        </a:lnSpc>
                        <a:spcAft>
                          <a:spcPts val="0"/>
                        </a:spcAft>
                      </a:pPr>
                      <a:r>
                        <a:rPr lang="en-US" sz="1200" b="1" dirty="0">
                          <a:effectLst/>
                          <a:latin typeface="Times New Roman"/>
                          <a:ea typeface="Times New Roman"/>
                        </a:rPr>
                        <a:t>CT#102</a:t>
                      </a:r>
                      <a:endParaRPr lang="pt-BR" sz="1000" dirty="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25/09/2018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tabLst>
                          <a:tab pos="114300" algn="l"/>
                          <a:tab pos="1315720" algn="ctr"/>
                        </a:tabLst>
                      </a:pPr>
                      <a:r>
                        <a:rPr lang="pt-BR" sz="1200" b="0" dirty="0">
                          <a:solidFill>
                            <a:schemeClr val="tx1"/>
                          </a:solidFill>
                          <a:effectLst/>
                          <a:latin typeface="Times New Roman"/>
                          <a:ea typeface="Times New Roman"/>
                        </a:rPr>
                        <a:t>O campo excede o valor de caracteres.</a:t>
                      </a: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José Carlos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1/10/2018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1"/>
                  </a:ext>
                </a:extLst>
              </a:tr>
              <a:tr h="300031">
                <a:tc>
                  <a:txBody>
                    <a:bodyPr/>
                    <a:lstStyle/>
                    <a:p>
                      <a:pPr algn="ctr" hangingPunct="0">
                        <a:lnSpc>
                          <a:spcPct val="150000"/>
                        </a:lnSpc>
                        <a:spcAft>
                          <a:spcPts val="0"/>
                        </a:spcAft>
                      </a:pPr>
                      <a:r>
                        <a:rPr lang="en-US" sz="1200" b="1">
                          <a:effectLst/>
                          <a:latin typeface="Times New Roman"/>
                          <a:ea typeface="Times New Roman"/>
                        </a:rPr>
                        <a:t>CT#103</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25/09/2018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Vitória </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dirty="0">
                          <a:solidFill>
                            <a:schemeClr val="tx1"/>
                          </a:solidFill>
                          <a:effectLst/>
                          <a:latin typeface="Times New Roman"/>
                          <a:ea typeface="Times New Roman"/>
                        </a:rPr>
                        <a:t>O campo excede o valor de caracteres.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José Carlos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1/10/2018</a:t>
                      </a:r>
                      <a:endParaRPr lang="pt-BR" sz="1000" b="0">
                        <a:solidFill>
                          <a:schemeClr val="tx1"/>
                        </a:solidFill>
                        <a:effectLst/>
                        <a:latin typeface="Times New Roman"/>
                        <a:ea typeface="Times New Roman"/>
                      </a:endParaRPr>
                    </a:p>
                  </a:txBody>
                  <a:tcPr marL="68580" marR="68580" marT="0" marB="0"/>
                </a:tc>
                <a:tc>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2"/>
                  </a:ext>
                </a:extLst>
              </a:tr>
              <a:tr h="300031">
                <a:tc>
                  <a:txBody>
                    <a:bodyPr/>
                    <a:lstStyle/>
                    <a:p>
                      <a:pPr algn="ctr" hangingPunct="0">
                        <a:lnSpc>
                          <a:spcPts val="1200"/>
                        </a:lnSpc>
                        <a:spcAft>
                          <a:spcPts val="0"/>
                        </a:spcAft>
                      </a:pPr>
                      <a:r>
                        <a:rPr lang="en-US" sz="1200" b="1">
                          <a:effectLst/>
                          <a:latin typeface="Times New Roman"/>
                          <a:ea typeface="Times New Roman"/>
                        </a:rPr>
                        <a:t>CT#104</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dirty="0">
                          <a:solidFill>
                            <a:schemeClr val="tx1"/>
                          </a:solidFill>
                          <a:effectLst/>
                          <a:latin typeface="Times New Roman"/>
                          <a:ea typeface="Times New Roman"/>
                        </a:rPr>
                        <a:t>O campo excede o valor de caracteres.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José Carlos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1/10/2018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a:solidFill>
                            <a:schemeClr val="tx1"/>
                          </a:solidFill>
                          <a:effectLst/>
                          <a:latin typeface="+mn-lt"/>
                          <a:ea typeface="+mn-ea"/>
                          <a:cs typeface="+mn-cs"/>
                        </a:rPr>
                        <a:t>Em andamento</a:t>
                      </a:r>
                      <a:endParaRPr lang="pt-BR" sz="12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3"/>
                  </a:ext>
                </a:extLst>
              </a:tr>
              <a:tr h="300031">
                <a:tc>
                  <a:txBody>
                    <a:bodyPr/>
                    <a:lstStyle/>
                    <a:p>
                      <a:pPr algn="ctr" hangingPunct="0">
                        <a:lnSpc>
                          <a:spcPts val="1200"/>
                        </a:lnSpc>
                        <a:spcAft>
                          <a:spcPts val="0"/>
                        </a:spcAft>
                      </a:pPr>
                      <a:r>
                        <a:rPr lang="en-US" sz="1200" b="1">
                          <a:effectLst/>
                          <a:latin typeface="Times New Roman"/>
                          <a:ea typeface="Times New Roman"/>
                        </a:rPr>
                        <a:t>CT#105</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dirty="0">
                          <a:solidFill>
                            <a:schemeClr val="tx1"/>
                          </a:solidFill>
                          <a:effectLst/>
                          <a:latin typeface="Times New Roman"/>
                          <a:ea typeface="Times New Roman"/>
                        </a:rPr>
                        <a:t>O campo excede o valor de caracteres.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José Carlos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1/10/2018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a:solidFill>
                            <a:schemeClr val="tx1"/>
                          </a:solidFill>
                          <a:effectLst/>
                          <a:latin typeface="+mn-lt"/>
                          <a:ea typeface="+mn-ea"/>
                          <a:cs typeface="+mn-cs"/>
                        </a:rPr>
                        <a:t>Em andamento</a:t>
                      </a:r>
                      <a:endParaRPr lang="pt-BR" sz="1200" b="0"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4"/>
                  </a:ext>
                </a:extLst>
              </a:tr>
              <a:tr h="300031">
                <a:tc>
                  <a:txBody>
                    <a:bodyPr/>
                    <a:lstStyle/>
                    <a:p>
                      <a:pPr algn="ctr" hangingPunct="0">
                        <a:lnSpc>
                          <a:spcPts val="1200"/>
                        </a:lnSpc>
                        <a:spcAft>
                          <a:spcPts val="0"/>
                        </a:spcAft>
                      </a:pPr>
                      <a:r>
                        <a:rPr lang="en-US" sz="1200" b="1">
                          <a:effectLst/>
                          <a:latin typeface="Times New Roman"/>
                          <a:ea typeface="Times New Roman"/>
                        </a:rPr>
                        <a:t>CT#106</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dirty="0">
                          <a:solidFill>
                            <a:schemeClr val="tx1"/>
                          </a:solidFill>
                          <a:effectLst/>
                          <a:latin typeface="Times New Roman"/>
                          <a:ea typeface="Times New Roman"/>
                        </a:rPr>
                        <a:t>O campo excede o valor de caracteres.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José Carlos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1/10/2018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5"/>
                  </a:ext>
                </a:extLst>
              </a:tr>
              <a:tr h="300031">
                <a:tc>
                  <a:txBody>
                    <a:bodyPr/>
                    <a:lstStyle/>
                    <a:p>
                      <a:pPr algn="ctr" hangingPunct="0">
                        <a:lnSpc>
                          <a:spcPts val="1200"/>
                        </a:lnSpc>
                        <a:spcAft>
                          <a:spcPts val="0"/>
                        </a:spcAft>
                      </a:pPr>
                      <a:r>
                        <a:rPr lang="en-US" sz="1200" b="1">
                          <a:effectLst/>
                          <a:latin typeface="Times New Roman"/>
                          <a:ea typeface="Times New Roman"/>
                        </a:rPr>
                        <a:t>CT#107</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a:solidFill>
                            <a:schemeClr val="tx1"/>
                          </a:solidFill>
                          <a:effectLst/>
                          <a:latin typeface="Times New Roman"/>
                          <a:ea typeface="Times New Roman"/>
                        </a:rPr>
                        <a:t>O campo excede o valor de caracteres.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José Carlos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1/10/2018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6"/>
                  </a:ext>
                </a:extLst>
              </a:tr>
              <a:tr h="300031">
                <a:tc>
                  <a:txBody>
                    <a:bodyPr/>
                    <a:lstStyle/>
                    <a:p>
                      <a:pPr algn="ctr" hangingPunct="0">
                        <a:lnSpc>
                          <a:spcPts val="1200"/>
                        </a:lnSpc>
                        <a:spcAft>
                          <a:spcPts val="0"/>
                        </a:spcAft>
                      </a:pPr>
                      <a:r>
                        <a:rPr lang="en-US" sz="1200" b="1">
                          <a:effectLst/>
                          <a:latin typeface="Times New Roman"/>
                          <a:ea typeface="Times New Roman"/>
                        </a:rPr>
                        <a:t>CT#108</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a:solidFill>
                            <a:schemeClr val="tx1"/>
                          </a:solidFill>
                          <a:effectLst/>
                          <a:latin typeface="Times New Roman"/>
                          <a:ea typeface="Times New Roman"/>
                        </a:rPr>
                        <a:t>O campo excede o valor de caracteres.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José Carlos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1/10/2018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7"/>
                  </a:ext>
                </a:extLst>
              </a:tr>
              <a:tr h="300031">
                <a:tc>
                  <a:txBody>
                    <a:bodyPr/>
                    <a:lstStyle/>
                    <a:p>
                      <a:pPr algn="ctr" hangingPunct="0">
                        <a:lnSpc>
                          <a:spcPts val="1200"/>
                        </a:lnSpc>
                        <a:spcAft>
                          <a:spcPts val="0"/>
                        </a:spcAft>
                      </a:pPr>
                      <a:r>
                        <a:rPr lang="en-US" sz="1200" b="1">
                          <a:effectLst/>
                          <a:latin typeface="Times New Roman"/>
                          <a:ea typeface="Times New Roman"/>
                        </a:rPr>
                        <a:t>CT#109</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a:solidFill>
                            <a:schemeClr val="tx1"/>
                          </a:solidFill>
                          <a:effectLst/>
                          <a:latin typeface="Times New Roman"/>
                          <a:ea typeface="Times New Roman"/>
                        </a:rPr>
                        <a:t>O campo excede o valor de caracteres.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José Carlos</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1/10/2018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8"/>
                  </a:ext>
                </a:extLst>
              </a:tr>
              <a:tr h="300031">
                <a:tc>
                  <a:txBody>
                    <a:bodyPr/>
                    <a:lstStyle/>
                    <a:p>
                      <a:pPr algn="ctr" hangingPunct="0">
                        <a:lnSpc>
                          <a:spcPts val="1200"/>
                        </a:lnSpc>
                        <a:spcAft>
                          <a:spcPts val="0"/>
                        </a:spcAft>
                      </a:pPr>
                      <a:r>
                        <a:rPr lang="en-US" sz="1200" b="1">
                          <a:effectLst/>
                          <a:latin typeface="Times New Roman"/>
                          <a:ea typeface="Times New Roman"/>
                        </a:rPr>
                        <a:t>CT#110</a:t>
                      </a:r>
                      <a:endParaRPr lang="pt-BR" sz="1000">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25/09/2018</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Vitória </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en-US" sz="1200" b="0" dirty="0">
                          <a:solidFill>
                            <a:schemeClr val="tx1"/>
                          </a:solidFill>
                          <a:effectLst/>
                          <a:latin typeface="Times New Roman"/>
                          <a:ea typeface="Times New Roman"/>
                        </a:rPr>
                        <a:t>Falha</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ts val="1200"/>
                        </a:lnSpc>
                        <a:spcAft>
                          <a:spcPts val="0"/>
                        </a:spcAft>
                      </a:pPr>
                      <a:r>
                        <a:rPr lang="pt-BR" sz="1200" b="0">
                          <a:solidFill>
                            <a:schemeClr val="tx1"/>
                          </a:solidFill>
                          <a:effectLst/>
                          <a:latin typeface="Times New Roman"/>
                          <a:ea typeface="Times New Roman"/>
                        </a:rPr>
                        <a:t>O campo excede o valor de caracteres.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a:solidFill>
                            <a:schemeClr val="tx1"/>
                          </a:solidFill>
                          <a:effectLst/>
                          <a:latin typeface="Times New Roman"/>
                          <a:ea typeface="Times New Roman"/>
                        </a:rPr>
                        <a:t>José Carlos</a:t>
                      </a:r>
                      <a:endParaRPr lang="pt-BR" sz="1000" b="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dirty="0">
                          <a:solidFill>
                            <a:schemeClr val="tx1"/>
                          </a:solidFill>
                          <a:effectLst/>
                          <a:latin typeface="Times New Roman"/>
                          <a:ea typeface="Times New Roman"/>
                        </a:rPr>
                        <a:t>1/10/2018</a:t>
                      </a:r>
                      <a:endParaRPr lang="pt-BR" sz="1000" b="0" dirty="0">
                        <a:solidFill>
                          <a:schemeClr val="tx1"/>
                        </a:solidFill>
                        <a:effectLst/>
                        <a:latin typeface="Times New Roman"/>
                        <a:ea typeface="Times New Roman"/>
                      </a:endParaRPr>
                    </a:p>
                  </a:txBody>
                  <a:tcPr marL="68580" marR="68580" marT="0" marB="0"/>
                </a:tc>
                <a:tc>
                  <a:txBody>
                    <a:bodyPr/>
                    <a:lstStyle/>
                    <a:p>
                      <a:pPr algn="ctr" hangingPunct="0">
                        <a:lnSpc>
                          <a:spcPct val="150000"/>
                        </a:lnSpc>
                        <a:spcAft>
                          <a:spcPts val="0"/>
                        </a:spcAft>
                      </a:pPr>
                      <a:r>
                        <a:rPr lang="pt-BR" sz="1200" b="0" kern="1200" dirty="0">
                          <a:solidFill>
                            <a:schemeClr val="tx1"/>
                          </a:solidFill>
                          <a:effectLst/>
                          <a:latin typeface="+mn-lt"/>
                          <a:ea typeface="+mn-ea"/>
                          <a:cs typeface="+mn-cs"/>
                        </a:rPr>
                        <a:t>Em andamento</a:t>
                      </a:r>
                    </a:p>
                  </a:txBody>
                  <a:tcPr marL="68580" marR="68580"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372051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MOD09</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b="1" dirty="0"/>
              <a:t>Cenário Principal: </a:t>
            </a:r>
            <a:r>
              <a:rPr lang="pt-BR" dirty="0"/>
              <a:t>Editar Meus Alimentos</a:t>
            </a:r>
            <a:r>
              <a:rPr lang="pt-BR" b="1" dirty="0"/>
              <a:t>: </a:t>
            </a:r>
            <a:r>
              <a:rPr lang="pt-BR" dirty="0"/>
              <a:t>Mostrará um modal com os campos nome, porção do alimento e as informações nutricionais, no qual já estarão preenchidos, assim possibilitando ao usuário editar o que quer ou deixar como esta, e um botão ao lado dos campos escrito “Salvar Mudanças” e ao lado desse outro escrito “Fechar”.</a:t>
            </a:r>
          </a:p>
          <a:p>
            <a:pPr algn="just">
              <a:buFont typeface="Arial" panose="020B0604020202020204" pitchFamily="34" charset="0"/>
              <a:buChar char="•"/>
            </a:pPr>
            <a:r>
              <a:rPr lang="pt-BR" b="1" dirty="0"/>
              <a:t>Fluxo Alternativo #A: </a:t>
            </a:r>
            <a:r>
              <a:rPr lang="pt-BR" dirty="0"/>
              <a:t>Apagar os campos preenchidos e deixar em branco: O sistema deverá exibir um pop-up com a informação de que o alimento já está inserido no banco, após isso, o sistema retornará  a tela de edição para que a edição seja feita.</a:t>
            </a:r>
          </a:p>
          <a:p>
            <a:pPr algn="just">
              <a:buFont typeface="Arial" panose="020B0604020202020204" pitchFamily="34" charset="0"/>
              <a:buChar char="•"/>
            </a:pPr>
            <a:r>
              <a:rPr lang="pt-BR" b="1" dirty="0"/>
              <a:t>Fluxo Alternativo #B: </a:t>
            </a:r>
            <a:r>
              <a:rPr lang="pt-BR" dirty="0"/>
              <a:t>Atualizar com o mesmo nome de um já existente: O sistema deverá exibir um pop-up com a informação de que o alimento já está inserido no banco, após isso, retornará a tela de edição para que a correção seja feita.</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35687082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Picture 2" descr="Capturar 3">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347" y="1893194"/>
            <a:ext cx="7946265" cy="4159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18199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MOD09</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17</a:t>
            </a:r>
          </a:p>
          <a:p>
            <a:pPr marL="0" indent="0">
              <a:buNone/>
            </a:pPr>
            <a:r>
              <a:rPr lang="pt-BR" dirty="0"/>
              <a:t>Sucessos: 15</a:t>
            </a:r>
          </a:p>
          <a:p>
            <a:pPr marL="0" indent="0">
              <a:buNone/>
            </a:pPr>
            <a:r>
              <a:rPr lang="pt-BR" dirty="0"/>
              <a:t>Falhas: 02</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259378" y="3475029"/>
          <a:ext cx="9734204" cy="2027996"/>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937487">
                  <a:extLst>
                    <a:ext uri="{9D8B030D-6E8A-4147-A177-3AD203B41FA5}">
                      <a16:colId xmlns:a16="http://schemas.microsoft.com/office/drawing/2014/main" val="2887709099"/>
                    </a:ext>
                  </a:extLst>
                </a:gridCol>
                <a:gridCol w="1180408">
                  <a:extLst>
                    <a:ext uri="{9D8B030D-6E8A-4147-A177-3AD203B41FA5}">
                      <a16:colId xmlns:a16="http://schemas.microsoft.com/office/drawing/2014/main" val="3768371829"/>
                    </a:ext>
                  </a:extLst>
                </a:gridCol>
                <a:gridCol w="921650">
                  <a:extLst>
                    <a:ext uri="{9D8B030D-6E8A-4147-A177-3AD203B41FA5}">
                      <a16:colId xmlns:a16="http://schemas.microsoft.com/office/drawing/2014/main" val="3350578918"/>
                    </a:ext>
                  </a:extLst>
                </a:gridCol>
                <a:gridCol w="2669448">
                  <a:extLst>
                    <a:ext uri="{9D8B030D-6E8A-4147-A177-3AD203B41FA5}">
                      <a16:colId xmlns:a16="http://schemas.microsoft.com/office/drawing/2014/main" val="832897122"/>
                    </a:ext>
                  </a:extLst>
                </a:gridCol>
                <a:gridCol w="1182205">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30716">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#48</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200" dirty="0"/>
                        <a:t>17/09/2018</a:t>
                      </a:r>
                    </a:p>
                    <a:p>
                      <a:pPr algn="just"/>
                      <a:endParaRPr lang="pt-BR" sz="1200" dirty="0"/>
                    </a:p>
                  </a:txBody>
                  <a:tcPr marL="68580" marR="68580" marT="0" marB="0"/>
                </a:tc>
                <a:tc>
                  <a:txBody>
                    <a:bodyPr/>
                    <a:lstStyle/>
                    <a:p>
                      <a:pPr algn="just"/>
                      <a:r>
                        <a:rPr lang="pt-BR" sz="1200" kern="1200" dirty="0">
                          <a:solidFill>
                            <a:schemeClr val="dk1"/>
                          </a:solidFill>
                          <a:latin typeface="+mn-lt"/>
                          <a:ea typeface="+mn-ea"/>
                          <a:cs typeface="+mn-cs"/>
                        </a:rPr>
                        <a:t>Vitória, Beatriz e João.</a:t>
                      </a:r>
                    </a:p>
                  </a:txBody>
                  <a:tcPr marL="68580" marR="68580" marT="0" marB="0"/>
                </a:tc>
                <a:tc>
                  <a:txBody>
                    <a:bodyPr/>
                    <a:lstStyle/>
                    <a:p>
                      <a:pPr algn="ctr"/>
                      <a:r>
                        <a:rPr lang="pt-BR" sz="1200" dirty="0"/>
                        <a:t>Falha</a:t>
                      </a:r>
                    </a:p>
                  </a:txBody>
                  <a:tcPr marL="68580" marR="68580" marT="0" marB="0"/>
                </a:tc>
                <a:tc>
                  <a:txBody>
                    <a:bodyPr/>
                    <a:lstStyle/>
                    <a:p>
                      <a:pPr marL="0" algn="just" defTabSz="914400" rtl="0" eaLnBrk="1" latinLnBrk="0" hangingPunct="1"/>
                      <a:r>
                        <a:rPr lang="pt-BR" sz="1200" kern="1200" dirty="0">
                          <a:solidFill>
                            <a:schemeClr val="dk1"/>
                          </a:solidFill>
                          <a:latin typeface="+mn-lt"/>
                          <a:ea typeface="+mn-ea"/>
                          <a:cs typeface="+mn-cs"/>
                        </a:rPr>
                        <a:t>Os campos numerais estão aceitando letras em conjunto aos numerais.</a:t>
                      </a:r>
                    </a:p>
                  </a:txBody>
                  <a:tcPr marL="68580" marR="68580" marT="0" marB="0"/>
                </a:tc>
                <a:tc>
                  <a:txBody>
                    <a:bodyPr/>
                    <a:lstStyle/>
                    <a:p>
                      <a:pPr algn="ctr"/>
                      <a:r>
                        <a:rPr lang="pt-BR" sz="1200" dirty="0"/>
                        <a:t>Alisson</a:t>
                      </a:r>
                      <a:r>
                        <a:rPr lang="pt-BR" sz="1200" baseline="0" dirty="0"/>
                        <a:t> Dan</a:t>
                      </a:r>
                      <a:endParaRPr lang="pt-BR" sz="1200" dirty="0"/>
                    </a:p>
                  </a:txBody>
                  <a:tcPr marL="68580" marR="68580" marT="0" marB="0"/>
                </a:tc>
                <a:tc>
                  <a:txBody>
                    <a:bodyPr/>
                    <a:lstStyle/>
                    <a:p>
                      <a:pPr algn="ctr"/>
                      <a:r>
                        <a:rPr lang="pt-BR" sz="1200" dirty="0"/>
                        <a:t>24/09/2018</a:t>
                      </a:r>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en-US" sz="1200" dirty="0">
                          <a:effectLst/>
                        </a:rPr>
                        <a:t>CT #52</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hangingPunct="0">
                        <a:lnSpc>
                          <a:spcPct val="150000"/>
                        </a:lnSpc>
                        <a:spcAft>
                          <a:spcPts val="0"/>
                        </a:spcAft>
                      </a:pP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200" dirty="0"/>
                        <a:t>17/09/2018</a:t>
                      </a:r>
                    </a:p>
                    <a:p>
                      <a:pPr algn="just"/>
                      <a:endParaRPr lang="pt-BR" sz="1200" dirty="0"/>
                    </a:p>
                  </a:txBody>
                  <a:tcPr marL="68580" marR="68580"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pt-BR" sz="1200" dirty="0"/>
                        <a:t>Vitória,</a:t>
                      </a:r>
                      <a:r>
                        <a:rPr lang="pt-BR" sz="1200" baseline="0" dirty="0"/>
                        <a:t> </a:t>
                      </a:r>
                      <a:r>
                        <a:rPr lang="pt-BR" sz="1200" dirty="0"/>
                        <a:t>Beatriz e João.</a:t>
                      </a:r>
                    </a:p>
                    <a:p>
                      <a:pPr algn="just"/>
                      <a:endParaRPr lang="pt-BR" sz="1200" dirty="0"/>
                    </a:p>
                  </a:txBody>
                  <a:tcPr marL="68580" marR="68580" marT="0" marB="0"/>
                </a:tc>
                <a:tc>
                  <a:txBody>
                    <a:bodyPr/>
                    <a:lstStyle/>
                    <a:p>
                      <a:pPr algn="ctr"/>
                      <a:r>
                        <a:rPr lang="pt-BR" sz="1200" dirty="0"/>
                        <a:t>Falha</a:t>
                      </a:r>
                    </a:p>
                  </a:txBody>
                  <a:tcPr marL="68580" marR="68580" marT="0" marB="0"/>
                </a:tc>
                <a:tc>
                  <a:txBody>
                    <a:bodyPr/>
                    <a:lstStyle/>
                    <a:p>
                      <a:pPr marL="0" algn="just" defTabSz="914400" rtl="0" eaLnBrk="1" latinLnBrk="0" hangingPunct="1"/>
                      <a:r>
                        <a:rPr lang="pt-BR" sz="1200" kern="1200" dirty="0">
                          <a:solidFill>
                            <a:schemeClr val="dk1"/>
                          </a:solidFill>
                          <a:latin typeface="+mn-lt"/>
                          <a:ea typeface="+mn-ea"/>
                          <a:cs typeface="+mn-cs"/>
                        </a:rPr>
                        <a:t>O botão “Salvar”’, não salva os campos numerais de forma correta, quando digitamos “12345678891”, ele se transforma em “999999999”.</a:t>
                      </a:r>
                    </a:p>
                  </a:txBody>
                  <a:tcPr marL="68580" marR="68580" marT="0" marB="0"/>
                </a:tc>
                <a:tc>
                  <a:txBody>
                    <a:bodyPr/>
                    <a:lstStyle/>
                    <a:p>
                      <a:pPr algn="ctr"/>
                      <a:r>
                        <a:rPr lang="pt-BR" sz="1200" dirty="0"/>
                        <a:t>Alisson</a:t>
                      </a:r>
                      <a:r>
                        <a:rPr lang="pt-BR" sz="1200" baseline="0" dirty="0"/>
                        <a:t> Dan</a:t>
                      </a:r>
                      <a:endParaRPr lang="pt-BR" sz="1200" dirty="0"/>
                    </a:p>
                  </a:txBody>
                  <a:tcPr marL="68580" marR="68580" marT="0" marB="0"/>
                </a:tc>
                <a:tc>
                  <a:txBody>
                    <a:bodyPr/>
                    <a:lstStyle/>
                    <a:p>
                      <a:pPr algn="ctr"/>
                      <a:r>
                        <a:rPr lang="pt-BR" sz="1200" dirty="0"/>
                        <a:t>24/09/2018</a:t>
                      </a:r>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935744332"/>
                  </a:ext>
                </a:extLst>
              </a:tr>
            </a:tbl>
          </a:graphicData>
        </a:graphic>
      </p:graphicFrame>
    </p:spTree>
    <p:extLst>
      <p:ext uri="{BB962C8B-B14F-4D97-AF65-F5344CB8AC3E}">
        <p14:creationId xmlns:p14="http://schemas.microsoft.com/office/powerpoint/2010/main" val="34192497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MOD09</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a:buFont typeface="Arial" panose="020B0604020202020204" pitchFamily="34" charset="0"/>
              <a:buChar char="•"/>
            </a:pPr>
            <a:r>
              <a:rPr lang="pt-BR" b="1" dirty="0"/>
              <a:t>Cenário Principal: </a:t>
            </a:r>
            <a:r>
              <a:rPr lang="pt-BR" dirty="0"/>
              <a:t>Inserir Meus Alimentos: Dará a opção de clicar em um botão que o levará a uma nova janela na qual conseguirá inserir o novo alimento, informando seu nome, porção, unidade de medida, seu tipo  e suas informações nutricionais.</a:t>
            </a:r>
          </a:p>
          <a:p>
            <a:pPr algn="just">
              <a:buFont typeface="Arial" panose="020B0604020202020204" pitchFamily="34" charset="0"/>
              <a:buChar char="•"/>
            </a:pPr>
            <a:r>
              <a:rPr lang="pt-BR" b="1" dirty="0"/>
              <a:t>Fluxo Alternativo #A: </a:t>
            </a:r>
            <a:r>
              <a:rPr lang="pt-BR" dirty="0"/>
              <a:t>Inserir Alimentos já existentes. O sistema deverá exibir um </a:t>
            </a:r>
            <a:r>
              <a:rPr lang="pt-BR" dirty="0" err="1"/>
              <a:t>dialog</a:t>
            </a:r>
            <a:r>
              <a:rPr lang="pt-BR" dirty="0"/>
              <a:t> com a informação de que o alimento já está inserido no banco, após isso, voltara na tela de inserção para que seja feito corretamente </a:t>
            </a:r>
          </a:p>
          <a:p>
            <a:pPr algn="just">
              <a:buFont typeface="Arial" panose="020B0604020202020204" pitchFamily="34" charset="0"/>
              <a:buChar char="•"/>
            </a:pPr>
            <a:r>
              <a:rPr lang="pt-BR" b="1" dirty="0"/>
              <a:t>Fluxo Alternativo #B: </a:t>
            </a:r>
            <a:r>
              <a:rPr lang="pt-BR" dirty="0"/>
              <a:t>Não Preencher nenhum campo. O sistema deverá exibir um </a:t>
            </a:r>
            <a:r>
              <a:rPr lang="pt-BR" dirty="0" err="1"/>
              <a:t>dialog</a:t>
            </a:r>
            <a:r>
              <a:rPr lang="pt-BR" dirty="0"/>
              <a:t> com a informação de que nenhum campo foi preenchido</a:t>
            </a:r>
          </a:p>
          <a:p>
            <a:pPr algn="just">
              <a:buFont typeface="Arial" panose="020B0604020202020204" pitchFamily="34" charset="0"/>
              <a:buChar char="•"/>
            </a:pPr>
            <a:endParaRPr lang="pt-BR" dirty="0"/>
          </a:p>
        </p:txBody>
      </p:sp>
    </p:spTree>
    <p:extLst>
      <p:ext uri="{BB962C8B-B14F-4D97-AF65-F5344CB8AC3E}">
        <p14:creationId xmlns:p14="http://schemas.microsoft.com/office/powerpoint/2010/main" val="35773960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Picture 2" descr="Capturar 1">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5786" y="1962351"/>
            <a:ext cx="7636130" cy="4129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183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MOD01 </a:t>
            </a:r>
            <a:r>
              <a:rPr lang="pt-BR" sz="2000" dirty="0"/>
              <a:t>(Repete para todos os casos de uso)</a:t>
            </a:r>
            <a:endParaRPr lang="pt-BR" dirty="0"/>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12</a:t>
            </a:r>
          </a:p>
          <a:p>
            <a:pPr marL="0" indent="0">
              <a:buNone/>
            </a:pPr>
            <a:r>
              <a:rPr lang="pt-BR" dirty="0"/>
              <a:t>Falhas: 03</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738622"/>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28181">
                  <a:extLst>
                    <a:ext uri="{9D8B030D-6E8A-4147-A177-3AD203B41FA5}">
                      <a16:colId xmlns:a16="http://schemas.microsoft.com/office/drawing/2014/main" val="2887709099"/>
                    </a:ext>
                  </a:extLst>
                </a:gridCol>
                <a:gridCol w="1210132">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880864">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#06</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27/08/18</a:t>
                      </a:r>
                    </a:p>
                  </a:txBody>
                  <a:tcPr marL="68580" marR="68580" marT="0" marB="0"/>
                </a:tc>
                <a:tc>
                  <a:txBody>
                    <a:bodyPr/>
                    <a:lstStyle/>
                    <a:p>
                      <a:r>
                        <a:rPr lang="pt-BR" sz="1200" dirty="0" err="1"/>
                        <a:t>Heuler</a:t>
                      </a:r>
                      <a:endParaRPr lang="pt-BR" sz="1200" dirty="0"/>
                    </a:p>
                  </a:txBody>
                  <a:tcPr marL="68580" marR="68580" marT="0" marB="0"/>
                </a:tc>
                <a:tc>
                  <a:txBody>
                    <a:bodyPr/>
                    <a:lstStyle/>
                    <a:p>
                      <a:r>
                        <a:rPr lang="pt-BR" sz="1200" dirty="0"/>
                        <a:t>Falha</a:t>
                      </a:r>
                    </a:p>
                  </a:txBody>
                  <a:tcPr marL="68580" marR="68580" marT="0" marB="0"/>
                </a:tc>
                <a:tc>
                  <a:txBody>
                    <a:bodyPr/>
                    <a:lstStyle/>
                    <a:p>
                      <a:r>
                        <a:rPr lang="pt-BR" sz="1200" dirty="0"/>
                        <a:t>Mensagem de</a:t>
                      </a:r>
                      <a:r>
                        <a:rPr lang="pt-BR" sz="1200" baseline="0" dirty="0"/>
                        <a:t> erro divergente</a:t>
                      </a:r>
                      <a:endParaRPr lang="pt-BR" sz="1200" dirty="0"/>
                    </a:p>
                  </a:txBody>
                  <a:tcPr marL="68580" marR="68580" marT="0" marB="0"/>
                </a:tc>
                <a:tc>
                  <a:txBody>
                    <a:bodyPr/>
                    <a:lstStyle/>
                    <a:p>
                      <a:r>
                        <a:rPr lang="pt-BR" sz="1200" dirty="0"/>
                        <a:t>João V. </a:t>
                      </a:r>
                      <a:r>
                        <a:rPr lang="pt-BR" sz="1200" dirty="0" err="1"/>
                        <a:t>Corsi</a:t>
                      </a:r>
                      <a:endParaRPr lang="pt-BR" sz="1200" dirty="0"/>
                    </a:p>
                  </a:txBody>
                  <a:tcPr marL="68580" marR="68580" marT="0" marB="0"/>
                </a:tc>
                <a:tc>
                  <a:txBody>
                    <a:bodyPr/>
                    <a:lstStyle/>
                    <a:p>
                      <a:r>
                        <a:rPr lang="pt-BR" sz="1200" dirty="0"/>
                        <a:t>03/09/18</a:t>
                      </a:r>
                    </a:p>
                  </a:txBody>
                  <a:tcPr marL="68580" marR="68580" marT="0" marB="0"/>
                </a:tc>
                <a:tc>
                  <a:txBody>
                    <a:bodyPr/>
                    <a:lstStyle/>
                    <a:p>
                      <a:pPr algn="ctr"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32501926"/>
                  </a:ext>
                </a:extLst>
              </a:tr>
              <a:tr h="0">
                <a:tc>
                  <a:txBody>
                    <a:bodyPr/>
                    <a:lstStyle/>
                    <a:p>
                      <a:pPr algn="ctr" hangingPunct="0">
                        <a:lnSpc>
                          <a:spcPct val="150000"/>
                        </a:lnSpc>
                        <a:spcAft>
                          <a:spcPts val="0"/>
                        </a:spcAft>
                      </a:pPr>
                      <a:r>
                        <a:rPr lang="en-US" sz="1200" dirty="0">
                          <a:effectLst/>
                        </a:rPr>
                        <a:t>CT #09</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27/08/18</a:t>
                      </a:r>
                    </a:p>
                  </a:txBody>
                  <a:tcPr marL="68580" marR="68580" marT="0" marB="0"/>
                </a:tc>
                <a:tc>
                  <a:txBody>
                    <a:bodyPr/>
                    <a:lstStyle/>
                    <a:p>
                      <a:r>
                        <a:rPr lang="pt-BR" sz="1200" dirty="0" err="1"/>
                        <a:t>Heuler</a:t>
                      </a:r>
                      <a:endParaRPr lang="pt-BR" sz="1200" dirty="0"/>
                    </a:p>
                  </a:txBody>
                  <a:tcPr marL="68580" marR="68580" marT="0" marB="0"/>
                </a:tc>
                <a:tc>
                  <a:txBody>
                    <a:bodyPr/>
                    <a:lstStyle/>
                    <a:p>
                      <a:r>
                        <a:rPr lang="pt-BR" sz="1200" dirty="0"/>
                        <a:t>Falha</a:t>
                      </a:r>
                    </a:p>
                  </a:txBody>
                  <a:tcPr marL="68580" marR="68580" marT="0" marB="0"/>
                </a:tc>
                <a:tc>
                  <a:txBody>
                    <a:bodyPr/>
                    <a:lstStyle/>
                    <a:p>
                      <a:r>
                        <a:rPr lang="pt-BR" sz="1200" dirty="0"/>
                        <a:t>Mensagem de erro divergente</a:t>
                      </a:r>
                    </a:p>
                  </a:txBody>
                  <a:tcPr marL="68580" marR="68580" marT="0" marB="0"/>
                </a:tc>
                <a:tc>
                  <a:txBody>
                    <a:bodyPr/>
                    <a:lstStyle/>
                    <a:p>
                      <a:r>
                        <a:rPr lang="pt-BR" sz="1200" dirty="0"/>
                        <a:t>João V. </a:t>
                      </a:r>
                      <a:r>
                        <a:rPr lang="pt-BR" sz="1200" dirty="0" err="1"/>
                        <a:t>Corsi</a:t>
                      </a:r>
                      <a:endParaRPr lang="pt-BR" sz="1200" dirty="0"/>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03/09/18</a:t>
                      </a:r>
                    </a:p>
                    <a:p>
                      <a:endParaRPr lang="pt-BR" sz="1200" dirty="0"/>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r h="0">
                <a:tc>
                  <a:txBody>
                    <a:bodyPr/>
                    <a:lstStyle/>
                    <a:p>
                      <a:pPr algn="ctr" hangingPunct="0">
                        <a:lnSpc>
                          <a:spcPct val="150000"/>
                        </a:lnSpc>
                        <a:spcAft>
                          <a:spcPts val="0"/>
                        </a:spcAft>
                      </a:pPr>
                      <a:r>
                        <a:rPr lang="en-US" sz="1200" dirty="0">
                          <a:effectLst/>
                        </a:rPr>
                        <a:t>CT #10</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27/08/18</a:t>
                      </a:r>
                    </a:p>
                  </a:txBody>
                  <a:tcPr marL="68580" marR="68580" marT="0" marB="0"/>
                </a:tc>
                <a:tc>
                  <a:txBody>
                    <a:bodyPr/>
                    <a:lstStyle/>
                    <a:p>
                      <a:r>
                        <a:rPr lang="pt-BR" sz="1200" dirty="0" err="1"/>
                        <a:t>Heuler</a:t>
                      </a:r>
                      <a:endParaRPr lang="pt-BR" sz="1200" dirty="0"/>
                    </a:p>
                  </a:txBody>
                  <a:tcPr marL="68580" marR="68580" marT="0" marB="0"/>
                </a:tc>
                <a:tc>
                  <a:txBody>
                    <a:bodyPr/>
                    <a:lstStyle/>
                    <a:p>
                      <a:r>
                        <a:rPr lang="pt-BR" sz="1200" dirty="0"/>
                        <a:t>Falha</a:t>
                      </a:r>
                    </a:p>
                  </a:txBody>
                  <a:tcPr marL="68580" marR="68580" marT="0" marB="0"/>
                </a:tc>
                <a:tc>
                  <a:txBody>
                    <a:bodyPr/>
                    <a:lstStyle/>
                    <a:p>
                      <a:r>
                        <a:rPr lang="pt-BR" sz="1200" dirty="0"/>
                        <a:t>Mensagem de erro divergente</a:t>
                      </a:r>
                    </a:p>
                  </a:txBody>
                  <a:tcPr marL="68580" marR="68580" marT="0" marB="0"/>
                </a:tc>
                <a:tc>
                  <a:txBody>
                    <a:bodyPr/>
                    <a:lstStyle/>
                    <a:p>
                      <a:r>
                        <a:rPr lang="pt-BR" sz="1200" dirty="0"/>
                        <a:t>João V. </a:t>
                      </a:r>
                      <a:r>
                        <a:rPr lang="pt-BR" sz="1200" dirty="0" err="1"/>
                        <a:t>Corsi</a:t>
                      </a:r>
                      <a:endParaRPr lang="pt-BR" sz="1200" dirty="0"/>
                    </a:p>
                  </a:txBody>
                  <a:tcPr marL="68580" marR="6858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03/09/18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307718764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MOD09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22</a:t>
            </a:r>
          </a:p>
          <a:p>
            <a:pPr marL="0" indent="0">
              <a:buNone/>
            </a:pPr>
            <a:r>
              <a:rPr lang="pt-BR" dirty="0"/>
              <a:t>Sucessos: 22</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24874887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MOD09</a:t>
            </a:r>
          </a:p>
        </p:txBody>
      </p:sp>
      <p:graphicFrame>
        <p:nvGraphicFramePr>
          <p:cNvPr id="5" name="Tabela 4"/>
          <p:cNvGraphicFramePr>
            <a:graphicFrameLocks noGrp="1"/>
          </p:cNvGraphicFramePr>
          <p:nvPr>
            <p:extLst/>
          </p:nvPr>
        </p:nvGraphicFramePr>
        <p:xfrm>
          <a:off x="1981200" y="1737360"/>
          <a:ext cx="8137563" cy="4663440"/>
        </p:xfrm>
        <a:graphic>
          <a:graphicData uri="http://schemas.openxmlformats.org/drawingml/2006/table">
            <a:tbl>
              <a:tblPr firstRow="1" bandRow="1">
                <a:tableStyleId>{21E4AEA4-8DFA-4A89-87EB-49C32662AFE0}</a:tableStyleId>
              </a:tblPr>
              <a:tblGrid>
                <a:gridCol w="2712521">
                  <a:extLst>
                    <a:ext uri="{9D8B030D-6E8A-4147-A177-3AD203B41FA5}">
                      <a16:colId xmlns:a16="http://schemas.microsoft.com/office/drawing/2014/main" val="2988479576"/>
                    </a:ext>
                  </a:extLst>
                </a:gridCol>
                <a:gridCol w="2712521">
                  <a:extLst>
                    <a:ext uri="{9D8B030D-6E8A-4147-A177-3AD203B41FA5}">
                      <a16:colId xmlns:a16="http://schemas.microsoft.com/office/drawing/2014/main" val="2612327334"/>
                    </a:ext>
                  </a:extLst>
                </a:gridCol>
                <a:gridCol w="2712521">
                  <a:extLst>
                    <a:ext uri="{9D8B030D-6E8A-4147-A177-3AD203B41FA5}">
                      <a16:colId xmlns:a16="http://schemas.microsoft.com/office/drawing/2014/main" val="3814848268"/>
                    </a:ext>
                  </a:extLst>
                </a:gridCol>
              </a:tblGrid>
              <a:tr h="707873">
                <a:tc>
                  <a:txBody>
                    <a:bodyPr/>
                    <a:lstStyle/>
                    <a:p>
                      <a:pPr algn="ctr"/>
                      <a:endParaRPr lang="pt-BR" sz="1400" dirty="0"/>
                    </a:p>
                    <a:p>
                      <a:pPr algn="ctr"/>
                      <a:r>
                        <a:rPr lang="pt-BR" sz="1400" dirty="0"/>
                        <a:t>Funcionalidade</a:t>
                      </a:r>
                    </a:p>
                    <a:p>
                      <a:pPr algn="ctr"/>
                      <a:endParaRPr lang="pt-BR" sz="1400" dirty="0"/>
                    </a:p>
                  </a:txBody>
                  <a:tcPr/>
                </a:tc>
                <a:tc>
                  <a:txBody>
                    <a:bodyPr/>
                    <a:lstStyle/>
                    <a:p>
                      <a:pPr algn="ctr"/>
                      <a:endParaRPr lang="pt-BR" sz="1400" dirty="0"/>
                    </a:p>
                    <a:p>
                      <a:pPr algn="ctr"/>
                      <a:r>
                        <a:rPr lang="pt-BR" sz="1400" dirty="0"/>
                        <a:t>% de Conclusão</a:t>
                      </a:r>
                    </a:p>
                  </a:txBody>
                  <a:tcPr/>
                </a:tc>
                <a:tc>
                  <a:txBody>
                    <a:bodyPr/>
                    <a:lstStyle/>
                    <a:p>
                      <a:pPr algn="ctr"/>
                      <a:endParaRPr lang="pt-BR" sz="1400" dirty="0"/>
                    </a:p>
                    <a:p>
                      <a:pPr algn="ctr"/>
                      <a:r>
                        <a:rPr lang="pt-BR" sz="1400" dirty="0"/>
                        <a:t>Testes Executados / Totais</a:t>
                      </a:r>
                    </a:p>
                  </a:txBody>
                  <a:tcPr/>
                </a:tc>
                <a:extLst>
                  <a:ext uri="{0D108BD9-81ED-4DB2-BD59-A6C34878D82A}">
                    <a16:rowId xmlns:a16="http://schemas.microsoft.com/office/drawing/2014/main" val="591867824"/>
                  </a:ext>
                </a:extLst>
              </a:tr>
              <a:tr h="295514">
                <a:tc>
                  <a:txBody>
                    <a:bodyPr/>
                    <a:lstStyle/>
                    <a:p>
                      <a:pPr algn="ctr" fontAlgn="ctr"/>
                      <a:r>
                        <a:rPr lang="pt-BR" sz="1100" b="0" i="0" u="none" strike="noStrike">
                          <a:solidFill>
                            <a:srgbClr val="000000"/>
                          </a:solidFill>
                          <a:effectLst/>
                          <a:latin typeface="Calibri" panose="020F0502020204030204" pitchFamily="34" charset="0"/>
                        </a:rPr>
                        <a:t>Listar Tipo de Alimento </a:t>
                      </a:r>
                    </a:p>
                  </a:txBody>
                  <a:tcPr marL="9525" marR="9525" marT="9525" marB="0" anchor="ctr"/>
                </a:tc>
                <a:tc>
                  <a:txBody>
                    <a:bodyPr/>
                    <a:lstStyle/>
                    <a:p>
                      <a:pPr algn="ctr"/>
                      <a:r>
                        <a:rPr lang="pt-BR" sz="1400" dirty="0"/>
                        <a:t>100%</a:t>
                      </a:r>
                    </a:p>
                  </a:txBody>
                  <a:tcPr/>
                </a:tc>
                <a:tc>
                  <a:txBody>
                    <a:bodyPr/>
                    <a:lstStyle/>
                    <a:p>
                      <a:pPr algn="ctr"/>
                      <a:r>
                        <a:rPr lang="pt-BR" sz="1400" dirty="0"/>
                        <a:t>5/5</a:t>
                      </a:r>
                      <a:r>
                        <a:rPr lang="pt-BR" sz="1400" baseline="0" dirty="0"/>
                        <a:t> (100%)</a:t>
                      </a:r>
                      <a:endParaRPr lang="pt-BR" sz="1400" dirty="0"/>
                    </a:p>
                  </a:txBody>
                  <a:tcPr/>
                </a:tc>
                <a:extLst>
                  <a:ext uri="{0D108BD9-81ED-4DB2-BD59-A6C34878D82A}">
                    <a16:rowId xmlns:a16="http://schemas.microsoft.com/office/drawing/2014/main" val="4151336983"/>
                  </a:ext>
                </a:extLst>
              </a:tr>
              <a:tr h="502374">
                <a:tc>
                  <a:txBody>
                    <a:bodyPr/>
                    <a:lstStyle/>
                    <a:p>
                      <a:pPr algn="ctr" fontAlgn="ctr"/>
                      <a:r>
                        <a:rPr lang="pt-BR" sz="1100" b="0" i="0" u="none" strike="noStrike">
                          <a:solidFill>
                            <a:srgbClr val="000000"/>
                          </a:solidFill>
                          <a:effectLst/>
                          <a:latin typeface="Calibri" panose="020F0502020204030204" pitchFamily="34" charset="0"/>
                        </a:rPr>
                        <a:t>Excluir Tipo de Alimento</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algn="ctr"/>
                      <a:r>
                        <a:rPr lang="pt-BR" sz="1400" dirty="0"/>
                        <a:t>2/2(100%)</a:t>
                      </a:r>
                    </a:p>
                  </a:txBody>
                  <a:tcPr/>
                </a:tc>
                <a:extLst>
                  <a:ext uri="{0D108BD9-81ED-4DB2-BD59-A6C34878D82A}">
                    <a16:rowId xmlns:a16="http://schemas.microsoft.com/office/drawing/2014/main" val="3773573166"/>
                  </a:ext>
                </a:extLst>
              </a:tr>
              <a:tr h="502374">
                <a:tc>
                  <a:txBody>
                    <a:bodyPr/>
                    <a:lstStyle/>
                    <a:p>
                      <a:pPr algn="ctr" fontAlgn="ctr"/>
                      <a:r>
                        <a:rPr lang="pt-BR" sz="1100" b="0" i="0" u="none" strike="noStrike">
                          <a:solidFill>
                            <a:srgbClr val="000000"/>
                          </a:solidFill>
                          <a:effectLst/>
                          <a:latin typeface="Calibri" panose="020F0502020204030204" pitchFamily="34" charset="0"/>
                        </a:rPr>
                        <a:t>Editar Tipo de Alimento</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algn="ctr" defTabSz="914400" rtl="0" eaLnBrk="1" latinLnBrk="0" hangingPunct="1"/>
                      <a:r>
                        <a:rPr lang="pt-BR" sz="1400" kern="1200" dirty="0">
                          <a:solidFill>
                            <a:schemeClr val="dk1"/>
                          </a:solidFill>
                          <a:latin typeface="+mn-lt"/>
                          <a:ea typeface="+mn-ea"/>
                          <a:cs typeface="+mn-cs"/>
                        </a:rPr>
                        <a:t>6/6(100%)</a:t>
                      </a:r>
                    </a:p>
                  </a:txBody>
                  <a:tcPr/>
                </a:tc>
                <a:extLst>
                  <a:ext uri="{0D108BD9-81ED-4DB2-BD59-A6C34878D82A}">
                    <a16:rowId xmlns:a16="http://schemas.microsoft.com/office/drawing/2014/main" val="437919592"/>
                  </a:ext>
                </a:extLst>
              </a:tr>
              <a:tr h="502374">
                <a:tc>
                  <a:txBody>
                    <a:bodyPr/>
                    <a:lstStyle/>
                    <a:p>
                      <a:pPr algn="ctr" fontAlgn="ctr"/>
                      <a:r>
                        <a:rPr lang="pt-BR" sz="1100" b="0" i="0" u="none" strike="noStrike" dirty="0">
                          <a:solidFill>
                            <a:srgbClr val="000000"/>
                          </a:solidFill>
                          <a:effectLst/>
                          <a:latin typeface="Calibri" panose="020F0502020204030204" pitchFamily="34" charset="0"/>
                        </a:rPr>
                        <a:t>Inserir Tipo de Alimento</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5/5(100%)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3224794274"/>
                  </a:ext>
                </a:extLst>
              </a:tr>
              <a:tr h="502374">
                <a:tc>
                  <a:txBody>
                    <a:bodyPr/>
                    <a:lstStyle/>
                    <a:p>
                      <a:pPr algn="ctr" fontAlgn="ctr"/>
                      <a:r>
                        <a:rPr lang="pt-BR" sz="1100" b="0" i="0" u="none" strike="noStrike" dirty="0">
                          <a:solidFill>
                            <a:srgbClr val="000000"/>
                          </a:solidFill>
                          <a:effectLst/>
                          <a:latin typeface="Calibri" panose="020F0502020204030204" pitchFamily="34" charset="0"/>
                        </a:rPr>
                        <a:t>Listar Unidade de Medida</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5/5(100%)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703801825"/>
                  </a:ext>
                </a:extLst>
              </a:tr>
              <a:tr h="502374">
                <a:tc>
                  <a:txBody>
                    <a:bodyPr/>
                    <a:lstStyle/>
                    <a:p>
                      <a:pPr algn="ctr" fontAlgn="ctr"/>
                      <a:r>
                        <a:rPr lang="pt-BR" sz="1100" b="0" i="0" u="none" strike="noStrike" dirty="0">
                          <a:solidFill>
                            <a:srgbClr val="000000"/>
                          </a:solidFill>
                          <a:effectLst/>
                          <a:latin typeface="Calibri" panose="020F0502020204030204" pitchFamily="34" charset="0"/>
                        </a:rPr>
                        <a:t>Excluir Unidade de Medida</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2/2(100%)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502628980"/>
                  </a:ext>
                </a:extLst>
              </a:tr>
              <a:tr h="502374">
                <a:tc>
                  <a:txBody>
                    <a:bodyPr/>
                    <a:lstStyle/>
                    <a:p>
                      <a:pPr algn="ctr" fontAlgn="ctr"/>
                      <a:r>
                        <a:rPr lang="pt-BR" sz="1100" b="0" i="0" u="none" strike="noStrike" dirty="0">
                          <a:solidFill>
                            <a:srgbClr val="000000"/>
                          </a:solidFill>
                          <a:effectLst/>
                          <a:latin typeface="Calibri" panose="020F0502020204030204" pitchFamily="34" charset="0"/>
                        </a:rPr>
                        <a:t>Editar Unidade de Medida</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6/6</a:t>
                      </a:r>
                      <a:r>
                        <a:rPr lang="pt-BR" sz="1400" kern="1200" baseline="0" dirty="0">
                          <a:solidFill>
                            <a:schemeClr val="dk1"/>
                          </a:solidFill>
                          <a:latin typeface="+mn-lt"/>
                          <a:ea typeface="+mn-ea"/>
                          <a:cs typeface="+mn-cs"/>
                        </a:rPr>
                        <a:t> </a:t>
                      </a: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812854708"/>
                  </a:ext>
                </a:extLst>
              </a:tr>
              <a:tr h="502374">
                <a:tc>
                  <a:txBody>
                    <a:bodyPr/>
                    <a:lstStyle/>
                    <a:p>
                      <a:pPr algn="ctr" fontAlgn="ctr"/>
                      <a:r>
                        <a:rPr lang="pt-BR" sz="1100" b="0" i="0" u="none" strike="noStrike" dirty="0">
                          <a:solidFill>
                            <a:srgbClr val="000000"/>
                          </a:solidFill>
                          <a:effectLst/>
                          <a:latin typeface="Calibri" panose="020F0502020204030204" pitchFamily="34" charset="0"/>
                        </a:rPr>
                        <a:t>Inserir Unidade de Medida</a:t>
                      </a:r>
                    </a:p>
                  </a:txBody>
                  <a:tcPr marL="9525" marR="9525" marT="9525"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100%</a:t>
                      </a:r>
                    </a:p>
                    <a:p>
                      <a:pPr marL="0" algn="ctr" defTabSz="914400" rtl="0" eaLnBrk="1" latinLnBrk="0" hangingPunct="1"/>
                      <a:endParaRPr lang="pt-BR" sz="1400" kern="1200" dirty="0">
                        <a:solidFill>
                          <a:schemeClr val="dk1"/>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5/5(100%)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1655105404"/>
                  </a:ext>
                </a:extLst>
              </a:tr>
            </a:tbl>
          </a:graphicData>
        </a:graphic>
      </p:graphicFrame>
    </p:spTree>
    <p:extLst>
      <p:ext uri="{BB962C8B-B14F-4D97-AF65-F5344CB8AC3E}">
        <p14:creationId xmlns:p14="http://schemas.microsoft.com/office/powerpoint/2010/main" val="360332087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Status de Desenvolvimento/Testes – MOD09</a:t>
            </a:r>
          </a:p>
        </p:txBody>
      </p:sp>
      <p:graphicFrame>
        <p:nvGraphicFramePr>
          <p:cNvPr id="6" name="Espaço Reservado para Conteúdo 5"/>
          <p:cNvGraphicFramePr>
            <a:graphicFrameLocks noGrp="1"/>
          </p:cNvGraphicFramePr>
          <p:nvPr>
            <p:ph idx="1"/>
            <p:extLst/>
          </p:nvPr>
        </p:nvGraphicFramePr>
        <p:xfrm>
          <a:off x="1828801" y="1900866"/>
          <a:ext cx="7993593" cy="5604045"/>
        </p:xfrm>
        <a:graphic>
          <a:graphicData uri="http://schemas.openxmlformats.org/drawingml/2006/table">
            <a:tbl>
              <a:tblPr firstRow="1" bandRow="1">
                <a:tableStyleId>{21E4AEA4-8DFA-4A89-87EB-49C32662AFE0}</a:tableStyleId>
              </a:tblPr>
              <a:tblGrid>
                <a:gridCol w="2664531">
                  <a:extLst>
                    <a:ext uri="{9D8B030D-6E8A-4147-A177-3AD203B41FA5}">
                      <a16:colId xmlns:a16="http://schemas.microsoft.com/office/drawing/2014/main" val="960742942"/>
                    </a:ext>
                  </a:extLst>
                </a:gridCol>
                <a:gridCol w="2664531">
                  <a:extLst>
                    <a:ext uri="{9D8B030D-6E8A-4147-A177-3AD203B41FA5}">
                      <a16:colId xmlns:a16="http://schemas.microsoft.com/office/drawing/2014/main" val="267435595"/>
                    </a:ext>
                  </a:extLst>
                </a:gridCol>
                <a:gridCol w="2664531">
                  <a:extLst>
                    <a:ext uri="{9D8B030D-6E8A-4147-A177-3AD203B41FA5}">
                      <a16:colId xmlns:a16="http://schemas.microsoft.com/office/drawing/2014/main" val="3513540117"/>
                    </a:ext>
                  </a:extLst>
                </a:gridCol>
              </a:tblGrid>
              <a:tr h="145876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400" b="1" kern="1200" dirty="0">
                          <a:solidFill>
                            <a:schemeClr val="lt1"/>
                          </a:solidFill>
                          <a:latin typeface="+mn-lt"/>
                          <a:ea typeface="+mn-ea"/>
                          <a:cs typeface="+mn-cs"/>
                        </a:rPr>
                        <a:t>Funcionalidade</a:t>
                      </a:r>
                    </a:p>
                    <a:p>
                      <a:pPr algn="ctr" fontAlgn="ctr"/>
                      <a:endParaRPr lang="pt-BR"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400" b="1" kern="1200" dirty="0">
                          <a:solidFill>
                            <a:schemeClr val="lt1"/>
                          </a:solidFill>
                          <a:latin typeface="+mn-lt"/>
                          <a:ea typeface="+mn-ea"/>
                          <a:cs typeface="+mn-cs"/>
                        </a:rPr>
                        <a:t>% de Conclusão</a:t>
                      </a:r>
                    </a:p>
                    <a:p>
                      <a:pPr marL="0" marR="0" indent="0" algn="ctr" defTabSz="914400" rtl="0" eaLnBrk="1" fontAlgn="ctr" latinLnBrk="0" hangingPunct="1">
                        <a:lnSpc>
                          <a:spcPct val="100000"/>
                        </a:lnSpc>
                        <a:spcBef>
                          <a:spcPts val="0"/>
                        </a:spcBef>
                        <a:spcAft>
                          <a:spcPts val="0"/>
                        </a:spcAft>
                        <a:buClrTx/>
                        <a:buSzTx/>
                        <a:buFontTx/>
                        <a:buNone/>
                        <a:tabLst/>
                        <a:defRPr/>
                      </a:pPr>
                      <a:endParaRPr lang="pt-BR" sz="1400" b="1" kern="1200" dirty="0">
                        <a:solidFill>
                          <a:schemeClr val="lt1"/>
                        </a:solidFill>
                        <a:latin typeface="+mn-lt"/>
                        <a:ea typeface="+mn-ea"/>
                        <a:cs typeface="+mn-cs"/>
                      </a:endParaRPr>
                    </a:p>
                  </a:txBody>
                  <a:tcPr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400" b="1" kern="1200" dirty="0">
                          <a:solidFill>
                            <a:schemeClr val="lt1"/>
                          </a:solidFill>
                          <a:latin typeface="+mn-lt"/>
                          <a:ea typeface="+mn-ea"/>
                          <a:cs typeface="+mn-cs"/>
                        </a:rPr>
                        <a:t>Testes Executados / Totais</a:t>
                      </a:r>
                    </a:p>
                  </a:txBody>
                  <a:tcPr anchor="ctr"/>
                </a:tc>
                <a:extLst>
                  <a:ext uri="{0D108BD9-81ED-4DB2-BD59-A6C34878D82A}">
                    <a16:rowId xmlns:a16="http://schemas.microsoft.com/office/drawing/2014/main" val="1658345488"/>
                  </a:ext>
                </a:extLst>
              </a:tr>
              <a:tr h="323032">
                <a:tc>
                  <a:txBody>
                    <a:bodyPr/>
                    <a:lstStyle/>
                    <a:p>
                      <a:pPr algn="ctr" fontAlgn="ctr"/>
                      <a:r>
                        <a:rPr lang="pt-BR" sz="1100" b="0" i="0" u="none" strike="noStrike" dirty="0">
                          <a:solidFill>
                            <a:srgbClr val="000000"/>
                          </a:solidFill>
                          <a:effectLst/>
                          <a:latin typeface="Calibri" panose="020F0502020204030204" pitchFamily="34" charset="0"/>
                        </a:rPr>
                        <a:t>Listar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3/4</a:t>
                      </a:r>
                      <a:r>
                        <a:rPr lang="pt-BR" sz="1400" kern="1200" dirty="0">
                          <a:solidFill>
                            <a:schemeClr val="dk1"/>
                          </a:solidFill>
                          <a:latin typeface="+mn-lt"/>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dirty="0">
                        <a:ln>
                          <a:noFill/>
                        </a:ln>
                        <a:solidFill>
                          <a:srgbClr val="000000"/>
                        </a:solidFill>
                        <a:effectLst/>
                        <a:uLnTx/>
                        <a:uFillTx/>
                        <a:latin typeface="Calibri" panose="020F0502020204030204"/>
                        <a:ea typeface="+mn-ea"/>
                        <a:cs typeface="+mn-cs"/>
                      </a:endParaRPr>
                    </a:p>
                  </a:txBody>
                  <a:tcPr/>
                </a:tc>
                <a:extLst>
                  <a:ext uri="{0D108BD9-81ED-4DB2-BD59-A6C34878D82A}">
                    <a16:rowId xmlns:a16="http://schemas.microsoft.com/office/drawing/2014/main" val="2045229801"/>
                  </a:ext>
                </a:extLst>
              </a:tr>
              <a:tr h="323032">
                <a:tc>
                  <a:txBody>
                    <a:bodyPr/>
                    <a:lstStyle/>
                    <a:p>
                      <a:pPr algn="ctr" fontAlgn="ctr"/>
                      <a:r>
                        <a:rPr lang="pt-BR" sz="1100" b="0" i="0" u="none" strike="noStrike" dirty="0">
                          <a:solidFill>
                            <a:srgbClr val="000000"/>
                          </a:solidFill>
                          <a:effectLst/>
                          <a:latin typeface="Calibri" panose="020F0502020204030204" pitchFamily="34" charset="0"/>
                        </a:rPr>
                        <a:t>Excluir Alimentos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2/2</a:t>
                      </a:r>
                      <a:r>
                        <a:rPr lang="pt-BR" sz="1400" kern="1200" dirty="0">
                          <a:solidFill>
                            <a:schemeClr val="dk1"/>
                          </a:solidFill>
                          <a:latin typeface="+mn-lt"/>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dirty="0">
                        <a:ln>
                          <a:noFill/>
                        </a:ln>
                        <a:solidFill>
                          <a:srgbClr val="000000"/>
                        </a:solidFill>
                        <a:effectLst/>
                        <a:uLnTx/>
                        <a:uFillTx/>
                        <a:latin typeface="Calibri" panose="020F0502020204030204"/>
                        <a:ea typeface="+mn-ea"/>
                        <a:cs typeface="+mn-cs"/>
                      </a:endParaRPr>
                    </a:p>
                  </a:txBody>
                  <a:tcPr/>
                </a:tc>
                <a:extLst>
                  <a:ext uri="{0D108BD9-81ED-4DB2-BD59-A6C34878D82A}">
                    <a16:rowId xmlns:a16="http://schemas.microsoft.com/office/drawing/2014/main" val="1222530873"/>
                  </a:ext>
                </a:extLst>
              </a:tr>
              <a:tr h="323032">
                <a:tc>
                  <a:txBody>
                    <a:bodyPr/>
                    <a:lstStyle/>
                    <a:p>
                      <a:pPr algn="ctr" fontAlgn="ctr"/>
                      <a:r>
                        <a:rPr lang="pt-BR" sz="1100" b="0" i="0" u="none" strike="noStrike" dirty="0">
                          <a:solidFill>
                            <a:srgbClr val="000000"/>
                          </a:solidFill>
                          <a:effectLst/>
                          <a:latin typeface="Calibri" panose="020F0502020204030204" pitchFamily="34" charset="0"/>
                        </a:rPr>
                        <a:t>Editar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6/18</a:t>
                      </a:r>
                      <a:r>
                        <a:rPr lang="pt-BR" sz="1400" kern="1200" dirty="0">
                          <a:solidFill>
                            <a:schemeClr val="dk1"/>
                          </a:solidFill>
                          <a:latin typeface="+mn-lt"/>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dirty="0">
                        <a:ln>
                          <a:noFill/>
                        </a:ln>
                        <a:solidFill>
                          <a:srgbClr val="000000"/>
                        </a:solidFill>
                        <a:effectLst/>
                        <a:uLnTx/>
                        <a:uFillTx/>
                        <a:latin typeface="Calibri" panose="020F0502020204030204"/>
                        <a:ea typeface="+mn-ea"/>
                        <a:cs typeface="+mn-cs"/>
                      </a:endParaRPr>
                    </a:p>
                  </a:txBody>
                  <a:tcPr/>
                </a:tc>
                <a:extLst>
                  <a:ext uri="{0D108BD9-81ED-4DB2-BD59-A6C34878D82A}">
                    <a16:rowId xmlns:a16="http://schemas.microsoft.com/office/drawing/2014/main" val="2569103391"/>
                  </a:ext>
                </a:extLst>
              </a:tr>
              <a:tr h="323032">
                <a:tc>
                  <a:txBody>
                    <a:bodyPr/>
                    <a:lstStyle/>
                    <a:p>
                      <a:pPr algn="ctr" fontAlgn="ctr"/>
                      <a:r>
                        <a:rPr lang="pt-BR" sz="1100" b="0" i="0" u="none" strike="noStrike" dirty="0">
                          <a:solidFill>
                            <a:srgbClr val="000000"/>
                          </a:solidFill>
                          <a:effectLst/>
                          <a:latin typeface="Calibri" panose="020F0502020204030204" pitchFamily="34" charset="0"/>
                        </a:rPr>
                        <a:t>Inserir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dirty="0">
                          <a:ln>
                            <a:noFill/>
                          </a:ln>
                          <a:solidFill>
                            <a:srgbClr val="000000"/>
                          </a:solidFill>
                          <a:effectLst/>
                          <a:uLnTx/>
                          <a:uFillTx/>
                          <a:latin typeface="Calibri" panose="020F0502020204030204"/>
                          <a:ea typeface="+mn-ea"/>
                          <a:cs typeface="+mn-cs"/>
                        </a:rPr>
                        <a:t>13/21</a:t>
                      </a:r>
                      <a:r>
                        <a:rPr lang="pt-BR" sz="1400" kern="1200" dirty="0">
                          <a:solidFill>
                            <a:schemeClr val="dk1"/>
                          </a:solidFill>
                          <a:latin typeface="+mn-lt"/>
                          <a:ea typeface="+mn-ea"/>
                          <a:cs typeface="+mn-cs"/>
                        </a:rPr>
                        <a:t>(100%)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400" b="0" i="0" u="none" strike="noStrike" kern="1200" cap="none" spc="0" normalizeH="0" baseline="0" dirty="0">
                        <a:ln>
                          <a:noFill/>
                        </a:ln>
                        <a:solidFill>
                          <a:srgbClr val="000000"/>
                        </a:solidFill>
                        <a:effectLst/>
                        <a:uLnTx/>
                        <a:uFillTx/>
                        <a:latin typeface="Calibri" panose="020F0502020204030204"/>
                        <a:ea typeface="+mn-ea"/>
                        <a:cs typeface="+mn-cs"/>
                      </a:endParaRPr>
                    </a:p>
                  </a:txBody>
                  <a:tcPr/>
                </a:tc>
                <a:extLst>
                  <a:ext uri="{0D108BD9-81ED-4DB2-BD59-A6C34878D82A}">
                    <a16:rowId xmlns:a16="http://schemas.microsoft.com/office/drawing/2014/main" val="1945248322"/>
                  </a:ext>
                </a:extLst>
              </a:tr>
              <a:tr h="476542">
                <a:tc>
                  <a:txBody>
                    <a:bodyPr/>
                    <a:lstStyle/>
                    <a:p>
                      <a:pPr algn="ctr" fontAlgn="ctr"/>
                      <a:r>
                        <a:rPr lang="pt-BR" sz="1100" b="0" i="0" u="none" strike="noStrike">
                          <a:solidFill>
                            <a:srgbClr val="000000"/>
                          </a:solidFill>
                          <a:effectLst/>
                          <a:latin typeface="Calibri" panose="020F0502020204030204" pitchFamily="34" charset="0"/>
                        </a:rPr>
                        <a:t>Listar  Meus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libri" panose="020F0502020204030204"/>
                          <a:ea typeface="+mn-ea"/>
                          <a:cs typeface="+mn-cs"/>
                        </a:rPr>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5/5(100%)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3560587216"/>
                  </a:ext>
                </a:extLst>
              </a:tr>
              <a:tr h="476542">
                <a:tc>
                  <a:txBody>
                    <a:bodyPr/>
                    <a:lstStyle/>
                    <a:p>
                      <a:pPr algn="ctr" fontAlgn="ctr"/>
                      <a:r>
                        <a:rPr lang="pt-BR" sz="1100" b="0" i="0" u="none" strike="noStrike">
                          <a:solidFill>
                            <a:srgbClr val="000000"/>
                          </a:solidFill>
                          <a:effectLst/>
                          <a:latin typeface="Calibri" panose="020F0502020204030204" pitchFamily="34" charset="0"/>
                        </a:rPr>
                        <a:t>Excluir Meus  Alimentos</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libri" panose="020F0502020204030204"/>
                          <a:ea typeface="+mn-ea"/>
                          <a:cs typeface="+mn-cs"/>
                        </a:rPr>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2/2(100%)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1909725486"/>
                  </a:ext>
                </a:extLst>
              </a:tr>
              <a:tr h="476542">
                <a:tc>
                  <a:txBody>
                    <a:bodyPr/>
                    <a:lstStyle/>
                    <a:p>
                      <a:pPr algn="ctr" fontAlgn="ctr"/>
                      <a:r>
                        <a:rPr lang="pt-BR" sz="1100" b="0" i="0" u="none" strike="noStrike">
                          <a:solidFill>
                            <a:srgbClr val="000000"/>
                          </a:solidFill>
                          <a:effectLst/>
                          <a:latin typeface="Calibri" panose="020F0502020204030204" pitchFamily="34" charset="0"/>
                        </a:rPr>
                        <a:t>Editar  Meus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libri" panose="020F0502020204030204"/>
                          <a:ea typeface="+mn-ea"/>
                          <a:cs typeface="+mn-cs"/>
                        </a:rPr>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17/17(100%)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399663816"/>
                  </a:ext>
                </a:extLst>
              </a:tr>
              <a:tr h="476542">
                <a:tc>
                  <a:txBody>
                    <a:bodyPr/>
                    <a:lstStyle/>
                    <a:p>
                      <a:pPr algn="ctr" fontAlgn="ctr"/>
                      <a:r>
                        <a:rPr lang="pt-BR" sz="1100" b="0" i="0" u="none" strike="noStrike">
                          <a:solidFill>
                            <a:srgbClr val="000000"/>
                          </a:solidFill>
                          <a:effectLst/>
                          <a:latin typeface="Calibri" panose="020F0502020204030204" pitchFamily="34" charset="0"/>
                        </a:rPr>
                        <a:t>Inserir Meus  Alimentos </a:t>
                      </a: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alibri" panose="020F0502020204030204"/>
                          <a:ea typeface="+mn-ea"/>
                          <a:cs typeface="+mn-cs"/>
                        </a:rPr>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kern="1200" dirty="0">
                          <a:solidFill>
                            <a:schemeClr val="dk1"/>
                          </a:solidFill>
                          <a:latin typeface="+mn-lt"/>
                          <a:ea typeface="+mn-ea"/>
                          <a:cs typeface="+mn-cs"/>
                        </a:rPr>
                        <a:t>22/22(100%)</a:t>
                      </a:r>
                    </a:p>
                    <a:p>
                      <a:pPr marL="0" algn="ctr" defTabSz="914400" rtl="0" eaLnBrk="1" latinLnBrk="0" hangingPunct="1"/>
                      <a:endParaRPr lang="pt-BR" sz="1400" kern="1200" dirty="0">
                        <a:solidFill>
                          <a:schemeClr val="dk1"/>
                        </a:solidFill>
                        <a:latin typeface="+mn-lt"/>
                        <a:ea typeface="+mn-ea"/>
                        <a:cs typeface="+mn-cs"/>
                      </a:endParaRPr>
                    </a:p>
                  </a:txBody>
                  <a:tcPr/>
                </a:tc>
                <a:extLst>
                  <a:ext uri="{0D108BD9-81ED-4DB2-BD59-A6C34878D82A}">
                    <a16:rowId xmlns:a16="http://schemas.microsoft.com/office/drawing/2014/main" val="3077237422"/>
                  </a:ext>
                </a:extLst>
              </a:tr>
            </a:tbl>
          </a:graphicData>
        </a:graphic>
      </p:graphicFrame>
    </p:spTree>
    <p:extLst>
      <p:ext uri="{BB962C8B-B14F-4D97-AF65-F5344CB8AC3E}">
        <p14:creationId xmlns:p14="http://schemas.microsoft.com/office/powerpoint/2010/main" val="364468896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Vitória Pinheiro </a:t>
            </a:r>
            <a:r>
              <a:rPr lang="pt-BR" dirty="0" err="1"/>
              <a:t>Vanzela</a:t>
            </a:r>
            <a:endParaRPr lang="pt-BR" dirty="0"/>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Documento de Caso de Teste e Participação na montagem da apresentação bimestral.</a:t>
            </a:r>
          </a:p>
          <a:p>
            <a:pPr lvl="1">
              <a:buFont typeface="Arial" panose="020B0604020202020204" pitchFamily="34" charset="0"/>
              <a:buChar char="•"/>
            </a:pPr>
            <a:r>
              <a:rPr lang="pt-BR" dirty="0"/>
              <a:t>Principais dificuldades: Tamanho do documento de testes, muitos números e detalhes para gerir.</a:t>
            </a:r>
          </a:p>
          <a:p>
            <a:pPr lvl="1">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3832878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lgn="just">
              <a:buFont typeface="Arial" panose="020B0604020202020204" pitchFamily="34" charset="0"/>
              <a:buChar char="•"/>
            </a:pPr>
            <a:r>
              <a:rPr lang="pt-BR" dirty="0"/>
              <a:t>Nome: João Gabriel Rodrigues dos Santos</a:t>
            </a:r>
          </a:p>
          <a:p>
            <a:pPr lvl="1" algn="just">
              <a:buFont typeface="Arial" panose="020B0604020202020204" pitchFamily="34" charset="0"/>
              <a:buChar char="•"/>
            </a:pPr>
            <a:r>
              <a:rPr lang="pt-BR" dirty="0"/>
              <a:t>Papel Exercido: DBA</a:t>
            </a:r>
          </a:p>
          <a:p>
            <a:pPr lvl="1" algn="just">
              <a:buFont typeface="Arial" panose="020B0604020202020204" pitchFamily="34" charset="0"/>
              <a:buChar char="•"/>
            </a:pPr>
            <a:r>
              <a:rPr lang="pt-BR" dirty="0"/>
              <a:t>Atividades que trabalhou no Bimestre: </a:t>
            </a:r>
            <a:r>
              <a:rPr lang="pt-BR" dirty="0" err="1"/>
              <a:t>Inserts</a:t>
            </a:r>
            <a:r>
              <a:rPr lang="pt-BR" dirty="0"/>
              <a:t> e nos Casos de Testes. 	</a:t>
            </a:r>
          </a:p>
          <a:p>
            <a:pPr lvl="1" algn="just">
              <a:buFont typeface="Arial" panose="020B0604020202020204" pitchFamily="34" charset="0"/>
              <a:buChar char="•"/>
            </a:pPr>
            <a:r>
              <a:rPr lang="pt-BR" dirty="0"/>
              <a:t>Principais dificuldades: Tive dificuldades nos </a:t>
            </a:r>
            <a:r>
              <a:rPr lang="pt-BR" dirty="0" err="1"/>
              <a:t>Inserts</a:t>
            </a:r>
            <a:r>
              <a:rPr lang="pt-BR" dirty="0"/>
              <a:t> por não recordar muito bem como funcionavam</a:t>
            </a:r>
          </a:p>
          <a:p>
            <a:pPr lvl="1" algn="just">
              <a:buFont typeface="Arial" panose="020B0604020202020204" pitchFamily="34" charset="0"/>
              <a:buChar char="•"/>
            </a:pPr>
            <a:r>
              <a:rPr lang="pt-BR" dirty="0"/>
              <a:t>Sugestões: Nenhuma.</a:t>
            </a:r>
          </a:p>
          <a:p>
            <a:pPr lvl="1" algn="just">
              <a:buFont typeface="Arial" panose="020B0604020202020204" pitchFamily="34" charset="0"/>
              <a:buChar char="•"/>
            </a:pPr>
            <a:endParaRPr lang="pt-BR" dirty="0"/>
          </a:p>
        </p:txBody>
      </p:sp>
    </p:spTree>
    <p:extLst>
      <p:ext uri="{BB962C8B-B14F-4D97-AF65-F5344CB8AC3E}">
        <p14:creationId xmlns:p14="http://schemas.microsoft.com/office/powerpoint/2010/main" val="69232904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Beatriz Ferreira da Silva</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Criação dos </a:t>
            </a:r>
            <a:r>
              <a:rPr lang="pt-BR" dirty="0" err="1"/>
              <a:t>Inserts</a:t>
            </a:r>
            <a:r>
              <a:rPr lang="pt-BR" dirty="0"/>
              <a:t>, Caso de Testes.	</a:t>
            </a:r>
          </a:p>
          <a:p>
            <a:pPr lvl="1">
              <a:buFont typeface="Arial" panose="020B0604020202020204" pitchFamily="34" charset="0"/>
              <a:buChar char="•"/>
            </a:pPr>
            <a:r>
              <a:rPr lang="pt-BR" dirty="0"/>
              <a:t>Principais dificuldade: No começo tive um pouco de dificuldade por não me recordar muito bem como criava os </a:t>
            </a:r>
            <a:r>
              <a:rPr lang="pt-BR" dirty="0" err="1"/>
              <a:t>Inserts</a:t>
            </a:r>
            <a:r>
              <a:rPr lang="pt-BR" dirty="0"/>
              <a:t>.</a:t>
            </a:r>
          </a:p>
          <a:p>
            <a:pPr lvl="1">
              <a:buFont typeface="Arial" panose="020B0604020202020204" pitchFamily="34" charset="0"/>
              <a:buChar char="•"/>
            </a:pPr>
            <a:r>
              <a:rPr lang="pt-BR" dirty="0"/>
              <a:t>Sugestões: Nenhuma.</a:t>
            </a:r>
          </a:p>
        </p:txBody>
      </p:sp>
    </p:spTree>
    <p:extLst>
      <p:ext uri="{BB962C8B-B14F-4D97-AF65-F5344CB8AC3E}">
        <p14:creationId xmlns:p14="http://schemas.microsoft.com/office/powerpoint/2010/main" val="86901874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José Carlos César </a:t>
            </a:r>
            <a:r>
              <a:rPr lang="pt-BR" dirty="0" err="1"/>
              <a:t>Zufanetti</a:t>
            </a:r>
            <a:endParaRPr lang="pt-BR" dirty="0"/>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Interação 1 e Interação 2.	</a:t>
            </a:r>
          </a:p>
          <a:p>
            <a:pPr lvl="1">
              <a:buFont typeface="Arial" panose="020B0604020202020204" pitchFamily="34" charset="0"/>
              <a:buChar char="•"/>
            </a:pPr>
            <a:r>
              <a:rPr lang="pt-BR" dirty="0"/>
              <a:t>Principais dificuldades: Utilização de  </a:t>
            </a:r>
            <a:r>
              <a:rPr lang="pt-BR" dirty="0" err="1"/>
              <a:t>Inner</a:t>
            </a:r>
            <a:r>
              <a:rPr lang="pt-BR" dirty="0"/>
              <a:t> </a:t>
            </a:r>
            <a:r>
              <a:rPr lang="pt-BR" dirty="0" err="1"/>
              <a:t>Join</a:t>
            </a:r>
            <a:r>
              <a:rPr lang="pt-BR" dirty="0"/>
              <a:t>, problemas com chaves estrangeiras, conceitos diversos da área de desenvolvimento. </a:t>
            </a:r>
          </a:p>
          <a:p>
            <a:pPr lvl="1">
              <a:buFont typeface="Arial" panose="020B0604020202020204" pitchFamily="34" charset="0"/>
              <a:buChar char="•"/>
            </a:pPr>
            <a:r>
              <a:rPr lang="pt-BR" dirty="0"/>
              <a:t>Sugestões: Mediante disponibilidade, disposição de horários extraclasse, variados, para atendimento de duvidas.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4832325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lgn="just">
              <a:buFont typeface="Arial" panose="020B0604020202020204" pitchFamily="34" charset="0"/>
              <a:buChar char="•"/>
            </a:pPr>
            <a:r>
              <a:rPr lang="pt-BR" dirty="0"/>
              <a:t>Alisson Dan de Oliveira Lopes</a:t>
            </a:r>
          </a:p>
          <a:p>
            <a:pPr lvl="1" algn="just">
              <a:buFont typeface="Arial" panose="020B0604020202020204" pitchFamily="34" charset="0"/>
              <a:buChar char="•"/>
            </a:pPr>
            <a:r>
              <a:rPr lang="pt-BR" dirty="0"/>
              <a:t>Papel Exercido: Desenvolvedor</a:t>
            </a:r>
          </a:p>
          <a:p>
            <a:pPr lvl="1" algn="just">
              <a:buFont typeface="Arial" panose="020B0604020202020204" pitchFamily="34" charset="0"/>
              <a:buChar char="•"/>
            </a:pPr>
            <a:r>
              <a:rPr lang="pt-BR" dirty="0"/>
              <a:t>Atividades que trabalhou no Bimestre: Iteração 1 e Iteração 2.</a:t>
            </a:r>
          </a:p>
          <a:p>
            <a:pPr lvl="1" algn="just">
              <a:buFont typeface="Arial" panose="020B0604020202020204" pitchFamily="34" charset="0"/>
              <a:buChar char="•"/>
            </a:pPr>
            <a:r>
              <a:rPr lang="pt-BR" dirty="0"/>
              <a:t> Principais dificuldades: Conseguir fazer  </a:t>
            </a:r>
            <a:r>
              <a:rPr lang="pt-BR" dirty="0" err="1"/>
              <a:t>Inner</a:t>
            </a:r>
            <a:r>
              <a:rPr lang="pt-BR" dirty="0"/>
              <a:t> </a:t>
            </a:r>
            <a:r>
              <a:rPr lang="pt-BR" dirty="0" err="1"/>
              <a:t>Join</a:t>
            </a:r>
            <a:r>
              <a:rPr lang="pt-BR" dirty="0"/>
              <a:t>, e alguns problemas relacionados com a chaves estrangeiras.</a:t>
            </a:r>
          </a:p>
          <a:p>
            <a:pPr lvl="1" algn="just">
              <a:buFont typeface="Arial" panose="020B0604020202020204" pitchFamily="34" charset="0"/>
              <a:buChar char="•"/>
            </a:pPr>
            <a:r>
              <a:rPr lang="pt-BR" dirty="0"/>
              <a:t>Sugestões: Nenhuma.</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5913048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Colocar em tabela, seguindo o modelo.</a:t>
            </a:r>
          </a:p>
          <a:p>
            <a:pPr algn="ctr"/>
            <a:endParaRPr lang="pt-BR" dirty="0"/>
          </a:p>
        </p:txBody>
      </p:sp>
      <p:graphicFrame>
        <p:nvGraphicFramePr>
          <p:cNvPr id="7" name="Tabela 6"/>
          <p:cNvGraphicFramePr>
            <a:graphicFrameLocks noGrp="1"/>
          </p:cNvGraphicFramePr>
          <p:nvPr>
            <p:extLst/>
          </p:nvPr>
        </p:nvGraphicFramePr>
        <p:xfrm>
          <a:off x="1097280" y="2607673"/>
          <a:ext cx="10058400" cy="2477860"/>
        </p:xfrm>
        <a:graphic>
          <a:graphicData uri="http://schemas.openxmlformats.org/drawingml/2006/table">
            <a:tbl>
              <a:tblPr firstRow="1" bandRow="1">
                <a:tableStyleId>{21E4AEA4-8DFA-4A89-87EB-49C32662AFE0}</a:tableStyleId>
              </a:tblPr>
              <a:tblGrid>
                <a:gridCol w="5029200">
                  <a:extLst>
                    <a:ext uri="{9D8B030D-6E8A-4147-A177-3AD203B41FA5}">
                      <a16:colId xmlns:a16="http://schemas.microsoft.com/office/drawing/2014/main" val="3998649076"/>
                    </a:ext>
                  </a:extLst>
                </a:gridCol>
                <a:gridCol w="5029200">
                  <a:extLst>
                    <a:ext uri="{9D8B030D-6E8A-4147-A177-3AD203B41FA5}">
                      <a16:colId xmlns:a16="http://schemas.microsoft.com/office/drawing/2014/main" val="3734783062"/>
                    </a:ext>
                  </a:extLst>
                </a:gridCol>
              </a:tblGrid>
              <a:tr h="343250">
                <a:tc>
                  <a:txBody>
                    <a:bodyPr/>
                    <a:lstStyle/>
                    <a:p>
                      <a:pPr algn="ctr"/>
                      <a:r>
                        <a:rPr lang="pt-BR" sz="2000" dirty="0"/>
                        <a:t>Integrantes</a:t>
                      </a:r>
                    </a:p>
                  </a:txBody>
                  <a:tcPr/>
                </a:tc>
                <a:tc>
                  <a:txBody>
                    <a:bodyPr/>
                    <a:lstStyle/>
                    <a:p>
                      <a:pPr algn="ctr"/>
                      <a:r>
                        <a:rPr lang="pt-BR" sz="2000" dirty="0"/>
                        <a:t>Notas</a:t>
                      </a:r>
                    </a:p>
                  </a:txBody>
                  <a:tcPr/>
                </a:tc>
                <a:extLst>
                  <a:ext uri="{0D108BD9-81ED-4DB2-BD59-A6C34878D82A}">
                    <a16:rowId xmlns:a16="http://schemas.microsoft.com/office/drawing/2014/main" val="1877216843"/>
                  </a:ext>
                </a:extLst>
              </a:tr>
              <a:tr h="434125">
                <a:tc>
                  <a:txBody>
                    <a:bodyPr/>
                    <a:lstStyle/>
                    <a:p>
                      <a:pPr algn="ctr"/>
                      <a:r>
                        <a:rPr lang="pt-BR" sz="1400" dirty="0"/>
                        <a:t>Vitória Pinheiro</a:t>
                      </a:r>
                      <a:r>
                        <a:rPr lang="pt-BR" sz="1400" baseline="0" dirty="0"/>
                        <a:t> </a:t>
                      </a:r>
                      <a:r>
                        <a:rPr lang="pt-BR" sz="1400" baseline="0" dirty="0" err="1"/>
                        <a:t>Vanzela</a:t>
                      </a:r>
                      <a:endParaRPr lang="pt-BR" sz="1400" dirty="0"/>
                    </a:p>
                  </a:txBody>
                  <a:tcPr/>
                </a:tc>
                <a:tc>
                  <a:txBody>
                    <a:bodyPr/>
                    <a:lstStyle/>
                    <a:p>
                      <a:pPr algn="ctr"/>
                      <a:r>
                        <a:rPr lang="pt-BR" sz="1400" dirty="0"/>
                        <a:t>10</a:t>
                      </a:r>
                    </a:p>
                  </a:txBody>
                  <a:tcPr/>
                </a:tc>
                <a:extLst>
                  <a:ext uri="{0D108BD9-81ED-4DB2-BD59-A6C34878D82A}">
                    <a16:rowId xmlns:a16="http://schemas.microsoft.com/office/drawing/2014/main" val="1193969536"/>
                  </a:ext>
                </a:extLst>
              </a:tr>
              <a:tr h="380111">
                <a:tc>
                  <a:txBody>
                    <a:bodyPr/>
                    <a:lstStyle/>
                    <a:p>
                      <a:pPr marL="0" algn="ctr" defTabSz="914400" rtl="0" eaLnBrk="1" latinLnBrk="0" hangingPunct="1"/>
                      <a:r>
                        <a:rPr lang="pt-BR" sz="1400" kern="1200" dirty="0">
                          <a:solidFill>
                            <a:schemeClr val="dk1"/>
                          </a:solidFill>
                          <a:latin typeface="+mn-lt"/>
                          <a:ea typeface="+mn-ea"/>
                          <a:cs typeface="+mn-cs"/>
                        </a:rPr>
                        <a:t>Beatriz Ferreira da Silva</a:t>
                      </a:r>
                    </a:p>
                  </a:txBody>
                  <a:tcPr/>
                </a:tc>
                <a:tc>
                  <a:txBody>
                    <a:bodyPr/>
                    <a:lstStyle/>
                    <a:p>
                      <a:pPr marL="0" algn="ctr" defTabSz="914400" rtl="0" eaLnBrk="1" latinLnBrk="0" hangingPunct="1"/>
                      <a:r>
                        <a:rPr lang="pt-BR" sz="1400" kern="1200" dirty="0">
                          <a:solidFill>
                            <a:schemeClr val="dk1"/>
                          </a:solidFill>
                          <a:latin typeface="+mn-lt"/>
                          <a:ea typeface="+mn-ea"/>
                          <a:cs typeface="+mn-cs"/>
                        </a:rPr>
                        <a:t>10</a:t>
                      </a:r>
                    </a:p>
                  </a:txBody>
                  <a:tcPr/>
                </a:tc>
                <a:extLst>
                  <a:ext uri="{0D108BD9-81ED-4DB2-BD59-A6C34878D82A}">
                    <a16:rowId xmlns:a16="http://schemas.microsoft.com/office/drawing/2014/main" val="1497114248"/>
                  </a:ext>
                </a:extLst>
              </a:tr>
              <a:tr h="316846">
                <a:tc>
                  <a:txBody>
                    <a:bodyPr/>
                    <a:lstStyle/>
                    <a:p>
                      <a:pPr marL="0" algn="ctr" defTabSz="914400" rtl="0" eaLnBrk="1" latinLnBrk="0" hangingPunct="1"/>
                      <a:r>
                        <a:rPr lang="pt-BR" sz="1400" kern="1200" dirty="0">
                          <a:solidFill>
                            <a:schemeClr val="dk1"/>
                          </a:solidFill>
                          <a:latin typeface="+mn-lt"/>
                          <a:ea typeface="+mn-ea"/>
                          <a:cs typeface="+mn-cs"/>
                        </a:rPr>
                        <a:t>José Carlos César </a:t>
                      </a:r>
                      <a:r>
                        <a:rPr lang="pt-BR" sz="1400" kern="1200" dirty="0" err="1">
                          <a:solidFill>
                            <a:schemeClr val="dk1"/>
                          </a:solidFill>
                          <a:latin typeface="+mn-lt"/>
                          <a:ea typeface="+mn-ea"/>
                          <a:cs typeface="+mn-cs"/>
                        </a:rPr>
                        <a:t>Zufanetti</a:t>
                      </a:r>
                      <a:endParaRPr lang="pt-BR" sz="1400" kern="1200" dirty="0">
                        <a:solidFill>
                          <a:schemeClr val="dk1"/>
                        </a:solidFill>
                        <a:latin typeface="+mn-lt"/>
                        <a:ea typeface="+mn-ea"/>
                        <a:cs typeface="+mn-cs"/>
                      </a:endParaRPr>
                    </a:p>
                  </a:txBody>
                  <a:tcPr/>
                </a:tc>
                <a:tc>
                  <a:txBody>
                    <a:bodyPr/>
                    <a:lstStyle/>
                    <a:p>
                      <a:pPr marL="0" algn="ctr" defTabSz="914400" rtl="0" eaLnBrk="1" latinLnBrk="0" hangingPunct="1"/>
                      <a:r>
                        <a:rPr lang="pt-BR" sz="1400" kern="1200" dirty="0">
                          <a:solidFill>
                            <a:schemeClr val="dk1"/>
                          </a:solidFill>
                          <a:latin typeface="+mn-lt"/>
                          <a:ea typeface="+mn-ea"/>
                          <a:cs typeface="+mn-cs"/>
                        </a:rPr>
                        <a:t>10</a:t>
                      </a:r>
                    </a:p>
                  </a:txBody>
                  <a:tcPr/>
                </a:tc>
                <a:extLst>
                  <a:ext uri="{0D108BD9-81ED-4DB2-BD59-A6C34878D82A}">
                    <a16:rowId xmlns:a16="http://schemas.microsoft.com/office/drawing/2014/main" val="4269764316"/>
                  </a:ext>
                </a:extLst>
              </a:tr>
              <a:tr h="316846">
                <a:tc>
                  <a:txBody>
                    <a:bodyPr/>
                    <a:lstStyle/>
                    <a:p>
                      <a:pPr marL="0" algn="ctr" defTabSz="914400" rtl="0" eaLnBrk="1" latinLnBrk="0" hangingPunct="1"/>
                      <a:r>
                        <a:rPr lang="pt-BR" sz="1400" kern="1200" dirty="0">
                          <a:solidFill>
                            <a:schemeClr val="dk1"/>
                          </a:solidFill>
                          <a:latin typeface="+mn-lt"/>
                          <a:ea typeface="+mn-ea"/>
                          <a:cs typeface="+mn-cs"/>
                        </a:rPr>
                        <a:t>Alisson Dan de Oliveira Lopes</a:t>
                      </a:r>
                    </a:p>
                  </a:txBody>
                  <a:tcPr/>
                </a:tc>
                <a:tc>
                  <a:txBody>
                    <a:bodyPr/>
                    <a:lstStyle/>
                    <a:p>
                      <a:pPr marL="0" algn="ctr" defTabSz="914400" rtl="0" eaLnBrk="1" latinLnBrk="0" hangingPunct="1"/>
                      <a:r>
                        <a:rPr lang="pt-BR" sz="1400" kern="1200" dirty="0">
                          <a:solidFill>
                            <a:schemeClr val="dk1"/>
                          </a:solidFill>
                          <a:latin typeface="+mn-lt"/>
                          <a:ea typeface="+mn-ea"/>
                          <a:cs typeface="+mn-cs"/>
                        </a:rPr>
                        <a:t>10</a:t>
                      </a:r>
                    </a:p>
                  </a:txBody>
                  <a:tcPr/>
                </a:tc>
                <a:extLst>
                  <a:ext uri="{0D108BD9-81ED-4DB2-BD59-A6C34878D82A}">
                    <a16:rowId xmlns:a16="http://schemas.microsoft.com/office/drawing/2014/main" val="1276717173"/>
                  </a:ext>
                </a:extLst>
              </a:tr>
              <a:tr h="316846">
                <a:tc>
                  <a:txBody>
                    <a:bodyPr/>
                    <a:lstStyle/>
                    <a:p>
                      <a:pPr marL="0" algn="ctr" defTabSz="914400" rtl="0" eaLnBrk="1" latinLnBrk="0" hangingPunct="1"/>
                      <a:r>
                        <a:rPr lang="pt-BR" sz="1400" kern="1200" dirty="0">
                          <a:solidFill>
                            <a:schemeClr val="dk1"/>
                          </a:solidFill>
                          <a:latin typeface="+mn-lt"/>
                          <a:ea typeface="+mn-ea"/>
                          <a:cs typeface="+mn-cs"/>
                        </a:rPr>
                        <a:t>João Gabriel Rodrigues dos Santos</a:t>
                      </a:r>
                    </a:p>
                  </a:txBody>
                  <a:tcPr/>
                </a:tc>
                <a:tc>
                  <a:txBody>
                    <a:bodyPr/>
                    <a:lstStyle/>
                    <a:p>
                      <a:pPr marL="0" algn="ctr" defTabSz="914400" rtl="0" eaLnBrk="1" latinLnBrk="0" hangingPunct="1"/>
                      <a:r>
                        <a:rPr lang="pt-BR" sz="1400" kern="1200" dirty="0">
                          <a:solidFill>
                            <a:schemeClr val="dk1"/>
                          </a:solidFill>
                          <a:latin typeface="+mn-lt"/>
                          <a:ea typeface="+mn-ea"/>
                          <a:cs typeface="+mn-cs"/>
                        </a:rPr>
                        <a:t>8.5</a:t>
                      </a:r>
                    </a:p>
                  </a:txBody>
                  <a:tcPr/>
                </a:tc>
                <a:extLst>
                  <a:ext uri="{0D108BD9-81ED-4DB2-BD59-A6C34878D82A}">
                    <a16:rowId xmlns:a16="http://schemas.microsoft.com/office/drawing/2014/main" val="2579841348"/>
                  </a:ext>
                </a:extLst>
              </a:tr>
              <a:tr h="316846">
                <a:tc>
                  <a:txBody>
                    <a:bodyPr/>
                    <a:lstStyle/>
                    <a:p>
                      <a:pPr marL="0" algn="l" defTabSz="914400" rtl="0" eaLnBrk="1" latinLnBrk="0" hangingPunct="1"/>
                      <a:r>
                        <a:rPr lang="pt-BR" sz="1400" b="1" kern="1200" dirty="0">
                          <a:solidFill>
                            <a:schemeClr val="bg1"/>
                          </a:solidFill>
                          <a:latin typeface="+mn-lt"/>
                          <a:ea typeface="+mn-ea"/>
                          <a:cs typeface="+mn-cs"/>
                        </a:rPr>
                        <a:t>Nota do grupo</a:t>
                      </a:r>
                    </a:p>
                  </a:txBody>
                  <a:tcPr>
                    <a:solidFill>
                      <a:schemeClr val="accent2"/>
                    </a:solidFill>
                  </a:tcPr>
                </a:tc>
                <a:tc>
                  <a:txBody>
                    <a:bodyPr/>
                    <a:lstStyle/>
                    <a:p>
                      <a:pPr marL="0" algn="ctr" defTabSz="914400" rtl="0" eaLnBrk="1" latinLnBrk="0" hangingPunct="1"/>
                      <a:r>
                        <a:rPr lang="pt-BR" sz="1400" b="1" kern="1200" dirty="0">
                          <a:solidFill>
                            <a:schemeClr val="bg1"/>
                          </a:solidFill>
                          <a:latin typeface="+mn-lt"/>
                          <a:ea typeface="+mn-ea"/>
                          <a:cs typeface="+mn-cs"/>
                        </a:rPr>
                        <a:t>9.0</a:t>
                      </a:r>
                    </a:p>
                  </a:txBody>
                  <a:tcPr>
                    <a:solidFill>
                      <a:schemeClr val="accent2"/>
                    </a:solidFill>
                  </a:tcPr>
                </a:tc>
                <a:extLst>
                  <a:ext uri="{0D108BD9-81ED-4DB2-BD59-A6C34878D82A}">
                    <a16:rowId xmlns:a16="http://schemas.microsoft.com/office/drawing/2014/main" val="3553972908"/>
                  </a:ext>
                </a:extLst>
              </a:tr>
            </a:tbl>
          </a:graphicData>
        </a:graphic>
      </p:graphicFrame>
    </p:spTree>
    <p:extLst>
      <p:ext uri="{BB962C8B-B14F-4D97-AF65-F5344CB8AC3E}">
        <p14:creationId xmlns:p14="http://schemas.microsoft.com/office/powerpoint/2010/main" val="2265045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João Victor Corsi Ferreira</a:t>
            </a:r>
          </a:p>
          <a:p>
            <a:pPr marL="201168" lvl="1" indent="0">
              <a:buNone/>
            </a:pPr>
            <a:endParaRPr lang="pt-BR" dirty="0"/>
          </a:p>
          <a:p>
            <a:pPr lvl="1">
              <a:buFont typeface="Arial" panose="020B0604020202020204" pitchFamily="34" charset="0"/>
              <a:buChar char="•"/>
            </a:pPr>
            <a:r>
              <a:rPr lang="pt-BR" dirty="0"/>
              <a:t>Papel Exercido: Desenvolvedor</a:t>
            </a:r>
          </a:p>
          <a:p>
            <a:pPr marL="201168" lvl="1" indent="0">
              <a:buNone/>
            </a:pPr>
            <a:endParaRPr lang="pt-BR" dirty="0"/>
          </a:p>
          <a:p>
            <a:pPr lvl="1">
              <a:buFont typeface="Arial" panose="020B0604020202020204" pitchFamily="34" charset="0"/>
              <a:buChar char="•"/>
            </a:pPr>
            <a:r>
              <a:rPr lang="pt-BR" dirty="0"/>
              <a:t>Atividades que trabalhou no Bimestre: Primeira e segunda interação </a:t>
            </a:r>
          </a:p>
          <a:p>
            <a:pPr marL="201168" lvl="1" indent="0">
              <a:buNone/>
            </a:pPr>
            <a:r>
              <a:rPr lang="pt-BR" dirty="0"/>
              <a:t>	</a:t>
            </a:r>
          </a:p>
          <a:p>
            <a:pPr lvl="1">
              <a:buFont typeface="Arial" panose="020B0604020202020204" pitchFamily="34" charset="0"/>
              <a:buChar char="•"/>
            </a:pPr>
            <a:r>
              <a:rPr lang="pt-BR" dirty="0"/>
              <a:t>Principais dificuldades: Sistema de links no </a:t>
            </a:r>
            <a:r>
              <a:rPr lang="pt-BR" dirty="0" err="1"/>
              <a:t>template</a:t>
            </a:r>
            <a:r>
              <a:rPr lang="pt-BR" dirty="0"/>
              <a:t> novo, utilização do </a:t>
            </a:r>
            <a:r>
              <a:rPr lang="pt-BR" dirty="0" err="1"/>
              <a:t>jquery</a:t>
            </a:r>
            <a:r>
              <a:rPr lang="pt-BR" dirty="0"/>
              <a:t> com o sistema de </a:t>
            </a:r>
            <a:r>
              <a:rPr lang="pt-BR" dirty="0" err="1"/>
              <a:t>rooter</a:t>
            </a:r>
            <a:r>
              <a:rPr lang="pt-BR" dirty="0"/>
              <a:t> imposto e alterações indevidas de pessoas diferentes do meu módulo mexendo em arquivos cruciais, como link de conexão com o banco.</a:t>
            </a:r>
          </a:p>
          <a:p>
            <a:pPr marL="201168" lvl="1" indent="0">
              <a:buNone/>
            </a:pPr>
            <a:endParaRPr lang="pt-BR" dirty="0"/>
          </a:p>
          <a:p>
            <a:pPr lvl="1">
              <a:buFont typeface="Arial" panose="020B0604020202020204" pitchFamily="34" charset="0"/>
              <a:buChar char="•"/>
            </a:pPr>
            <a:r>
              <a:rPr lang="pt-BR" dirty="0"/>
              <a:t>Sugestões: Desenvolvedores tomar cuidado com o </a:t>
            </a:r>
            <a:r>
              <a:rPr lang="pt-BR" dirty="0" err="1"/>
              <a:t>comit</a:t>
            </a:r>
            <a:r>
              <a:rPr lang="pt-BR" dirty="0"/>
              <a:t> para não atrapalhar as páginas dos outros módulos. </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374212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João Victor Pacheco Oliveira</a:t>
            </a:r>
          </a:p>
          <a:p>
            <a:pPr lvl="1">
              <a:buFont typeface="Arial" panose="020B0604020202020204" pitchFamily="34" charset="0"/>
              <a:buChar char="•"/>
            </a:pPr>
            <a:endParaRPr lang="pt-BR" dirty="0"/>
          </a:p>
          <a:p>
            <a:pPr lvl="1">
              <a:buFont typeface="Arial" panose="020B0604020202020204" pitchFamily="34" charset="0"/>
              <a:buChar char="•"/>
            </a:pPr>
            <a:r>
              <a:rPr lang="pt-BR" dirty="0"/>
              <a:t>Papel Exercido: DBA</a:t>
            </a:r>
          </a:p>
          <a:p>
            <a:pPr marL="201168" lvl="1" indent="0">
              <a:buNone/>
            </a:pPr>
            <a:endParaRPr lang="pt-BR" dirty="0"/>
          </a:p>
          <a:p>
            <a:pPr lvl="1">
              <a:buFont typeface="Arial" panose="020B0604020202020204" pitchFamily="34" charset="0"/>
              <a:buChar char="•"/>
            </a:pPr>
            <a:r>
              <a:rPr lang="pt-BR" dirty="0"/>
              <a:t>Atividades que trabalhou no Bimestre: Casos de Teste e nos </a:t>
            </a:r>
            <a:r>
              <a:rPr lang="pt-BR" dirty="0" err="1"/>
              <a:t>Inserts</a:t>
            </a:r>
            <a:r>
              <a:rPr lang="pt-BR" dirty="0"/>
              <a:t> do módulo.</a:t>
            </a:r>
          </a:p>
          <a:p>
            <a:pPr marL="201168" lvl="1" indent="0">
              <a:buNone/>
            </a:pPr>
            <a:r>
              <a:rPr lang="pt-BR" dirty="0"/>
              <a:t>	</a:t>
            </a:r>
          </a:p>
          <a:p>
            <a:pPr lvl="1">
              <a:buFont typeface="Arial" panose="020B0604020202020204" pitchFamily="34" charset="0"/>
              <a:buChar char="•"/>
            </a:pPr>
            <a:r>
              <a:rPr lang="pt-BR" dirty="0"/>
              <a:t>Principais dificuldades: Não há.</a:t>
            </a:r>
          </a:p>
          <a:p>
            <a:pPr marL="201168" lvl="1" indent="0">
              <a:buNone/>
            </a:pPr>
            <a:endParaRPr lang="pt-BR" dirty="0"/>
          </a:p>
          <a:p>
            <a:pPr lvl="1">
              <a:buFont typeface="Arial" panose="020B0604020202020204" pitchFamily="34" charset="0"/>
              <a:buChar char="•"/>
            </a:pPr>
            <a:r>
              <a:rPr lang="pt-BR" dirty="0"/>
              <a:t>Sugestões: Não há.</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75088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João Vitor Missaci Colombo</a:t>
            </a:r>
          </a:p>
          <a:p>
            <a:pPr marL="201168" lvl="1" indent="0">
              <a:buNone/>
            </a:pPr>
            <a:endParaRPr lang="pt-BR" dirty="0"/>
          </a:p>
          <a:p>
            <a:pPr lvl="1">
              <a:buFont typeface="Arial" panose="020B0604020202020204" pitchFamily="34" charset="0"/>
              <a:buChar char="•"/>
            </a:pPr>
            <a:r>
              <a:rPr lang="pt-BR" dirty="0"/>
              <a:t>Papel Exercido: DBA</a:t>
            </a:r>
          </a:p>
          <a:p>
            <a:pPr marL="201168" lvl="1" indent="0">
              <a:buNone/>
            </a:pPr>
            <a:endParaRPr lang="pt-BR" dirty="0"/>
          </a:p>
          <a:p>
            <a:pPr lvl="1">
              <a:buFont typeface="Arial" panose="020B0604020202020204" pitchFamily="34" charset="0"/>
              <a:buChar char="•"/>
            </a:pPr>
            <a:r>
              <a:rPr lang="pt-BR" dirty="0"/>
              <a:t>Atividades que trabalhou no Bimestre: Integração do Banco de Dados  e Integração dos Inserts.</a:t>
            </a:r>
          </a:p>
          <a:p>
            <a:pPr marL="201168" lvl="1" indent="0">
              <a:buNone/>
            </a:pPr>
            <a:r>
              <a:rPr lang="pt-BR" dirty="0"/>
              <a:t>	</a:t>
            </a:r>
          </a:p>
          <a:p>
            <a:pPr lvl="1">
              <a:buFont typeface="Arial" panose="020B0604020202020204" pitchFamily="34" charset="0"/>
              <a:buChar char="•"/>
            </a:pPr>
            <a:r>
              <a:rPr lang="pt-BR" dirty="0"/>
              <a:t>Principais dificuldades: O banco passou por muitas correções, o que tornou um processo cansativo, levando em consideração o programa usado.</a:t>
            </a:r>
          </a:p>
          <a:p>
            <a:pPr marL="201168" lvl="1" indent="0">
              <a:buNone/>
            </a:pPr>
            <a:endParaRPr lang="pt-BR" dirty="0"/>
          </a:p>
          <a:p>
            <a:pPr lvl="1">
              <a:buFont typeface="Arial" panose="020B0604020202020204" pitchFamily="34" charset="0"/>
              <a:buChar char="•"/>
            </a:pPr>
            <a:r>
              <a:rPr lang="pt-BR" dirty="0"/>
              <a:t>Sugestões: Não há.</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782306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Heuler Reis</a:t>
            </a:r>
          </a:p>
          <a:p>
            <a:pPr marL="201168" lvl="1" indent="0">
              <a:buNone/>
            </a:pPr>
            <a:endParaRPr lang="pt-BR" dirty="0"/>
          </a:p>
          <a:p>
            <a:pPr lvl="1">
              <a:buFont typeface="Arial" panose="020B0604020202020204" pitchFamily="34" charset="0"/>
              <a:buChar char="•"/>
            </a:pPr>
            <a:r>
              <a:rPr lang="pt-BR" dirty="0"/>
              <a:t>Papel Exercido: </a:t>
            </a:r>
          </a:p>
          <a:p>
            <a:pPr marL="201168" lvl="1" indent="0">
              <a:buNone/>
            </a:pPr>
            <a:endParaRPr lang="pt-BR" dirty="0"/>
          </a:p>
          <a:p>
            <a:pPr lvl="1">
              <a:buFont typeface="Arial" panose="020B0604020202020204" pitchFamily="34" charset="0"/>
              <a:buChar char="•"/>
            </a:pPr>
            <a:r>
              <a:rPr lang="pt-BR" dirty="0"/>
              <a:t>Atividades que trabalhou no Bimestre: </a:t>
            </a:r>
          </a:p>
          <a:p>
            <a:pPr marL="201168" lvl="1" indent="0">
              <a:buNone/>
            </a:pPr>
            <a:r>
              <a:rPr lang="pt-BR" dirty="0"/>
              <a:t>	</a:t>
            </a:r>
          </a:p>
          <a:p>
            <a:pPr lvl="1">
              <a:buFont typeface="Arial" panose="020B0604020202020204" pitchFamily="34" charset="0"/>
              <a:buChar char="•"/>
            </a:pPr>
            <a:r>
              <a:rPr lang="pt-BR" dirty="0"/>
              <a:t>Principais dificuldades:</a:t>
            </a:r>
          </a:p>
          <a:p>
            <a:pPr marL="201168" lvl="1" indent="0">
              <a:buNone/>
            </a:pPr>
            <a:endParaRPr lang="pt-BR" dirty="0"/>
          </a:p>
          <a:p>
            <a:pPr lvl="1">
              <a:buFont typeface="Arial" panose="020B0604020202020204" pitchFamily="34" charset="0"/>
              <a:buChar char="•"/>
            </a:pPr>
            <a:r>
              <a:rPr lang="pt-BR" dirty="0"/>
              <a:t>Sugestões: </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3633359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txBox="1">
            <a:spLocks/>
          </p:cNvSpPr>
          <p:nvPr/>
        </p:nvSpPr>
        <p:spPr>
          <a:xfrm rot="16200000">
            <a:off x="-2448755" y="2812525"/>
            <a:ext cx="6073936" cy="96427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pt-BR" sz="3600"/>
              <a:t>Integração do Banco de Dados</a:t>
            </a:r>
            <a:endParaRPr lang="pt-BR" sz="3600" dirty="0"/>
          </a:p>
        </p:txBody>
      </p:sp>
      <p:sp>
        <p:nvSpPr>
          <p:cNvPr id="4" name="CaixaDeTexto 3"/>
          <p:cNvSpPr txBox="1"/>
          <p:nvPr/>
        </p:nvSpPr>
        <p:spPr>
          <a:xfrm>
            <a:off x="4979323" y="257695"/>
            <a:ext cx="2059346" cy="461665"/>
          </a:xfrm>
          <a:prstGeom prst="rect">
            <a:avLst/>
          </a:prstGeom>
          <a:noFill/>
        </p:spPr>
        <p:txBody>
          <a:bodyPr wrap="none" rtlCol="0">
            <a:spAutoFit/>
          </a:bodyPr>
          <a:lstStyle/>
          <a:p>
            <a:r>
              <a:rPr lang="pt-BR" sz="2400" dirty="0"/>
              <a:t>Banco Turma A</a:t>
            </a:r>
          </a:p>
        </p:txBody>
      </p:sp>
    </p:spTree>
    <p:extLst>
      <p:ext uri="{BB962C8B-B14F-4D97-AF65-F5344CB8AC3E}">
        <p14:creationId xmlns:p14="http://schemas.microsoft.com/office/powerpoint/2010/main" val="3018732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Pedro Araujo	</a:t>
            </a:r>
          </a:p>
          <a:p>
            <a:pPr marL="201168" lvl="1" indent="0">
              <a:buNone/>
            </a:pPr>
            <a:endParaRPr lang="pt-BR" dirty="0"/>
          </a:p>
          <a:p>
            <a:pPr lvl="1">
              <a:buFont typeface="Arial" panose="020B0604020202020204" pitchFamily="34" charset="0"/>
              <a:buChar char="•"/>
            </a:pPr>
            <a:r>
              <a:rPr lang="pt-BR" dirty="0"/>
              <a:t>Papel Exercido: Desenvolvedor</a:t>
            </a:r>
          </a:p>
          <a:p>
            <a:pPr marL="201168" lvl="1" indent="0">
              <a:buNone/>
            </a:pPr>
            <a:endParaRPr lang="pt-BR" dirty="0"/>
          </a:p>
          <a:p>
            <a:pPr lvl="1">
              <a:buFont typeface="Arial" panose="020B0604020202020204" pitchFamily="34" charset="0"/>
              <a:buChar char="•"/>
            </a:pPr>
            <a:r>
              <a:rPr lang="pt-BR" dirty="0"/>
              <a:t>Atividades que trabalhou no Bimestre: Iteração 1 e Iteração 2 </a:t>
            </a:r>
          </a:p>
          <a:p>
            <a:pPr marL="201168" lvl="1" indent="0">
              <a:buNone/>
            </a:pPr>
            <a:r>
              <a:rPr lang="pt-BR" dirty="0"/>
              <a:t>	</a:t>
            </a:r>
          </a:p>
          <a:p>
            <a:pPr lvl="1">
              <a:buFont typeface="Arial" panose="020B0604020202020204" pitchFamily="34" charset="0"/>
              <a:buChar char="•"/>
            </a:pPr>
            <a:r>
              <a:rPr lang="pt-BR" dirty="0"/>
              <a:t>Principais dificuldades: Dificuldades com o SVN, e com o uso do </a:t>
            </a:r>
            <a:r>
              <a:rPr lang="pt-BR" dirty="0" err="1"/>
              <a:t>phpMailer</a:t>
            </a:r>
            <a:r>
              <a:rPr lang="pt-BR" dirty="0"/>
              <a:t>.</a:t>
            </a:r>
          </a:p>
          <a:p>
            <a:pPr marL="201168" lvl="1" indent="0">
              <a:buNone/>
            </a:pPr>
            <a:endParaRPr lang="pt-BR" dirty="0"/>
          </a:p>
          <a:p>
            <a:pPr lvl="1">
              <a:buFont typeface="Arial" panose="020B0604020202020204" pitchFamily="34" charset="0"/>
              <a:buChar char="•"/>
            </a:pPr>
            <a:r>
              <a:rPr lang="pt-BR" dirty="0"/>
              <a:t>Sugestões: Não há. </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685431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marL="0" indent="0">
              <a:buNone/>
            </a:pPr>
            <a:endParaRPr lang="pt-BR" dirty="0"/>
          </a:p>
          <a:p>
            <a:pPr algn="ctr"/>
            <a:endParaRPr lang="pt-BR" dirty="0"/>
          </a:p>
        </p:txBody>
      </p:sp>
      <p:graphicFrame>
        <p:nvGraphicFramePr>
          <p:cNvPr id="8" name="Tabela 7"/>
          <p:cNvGraphicFramePr>
            <a:graphicFrameLocks noGrp="1"/>
          </p:cNvGraphicFramePr>
          <p:nvPr>
            <p:extLst/>
          </p:nvPr>
        </p:nvGraphicFramePr>
        <p:xfrm>
          <a:off x="1705429" y="4808946"/>
          <a:ext cx="8128000" cy="37084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00974869"/>
                    </a:ext>
                  </a:extLst>
                </a:gridCol>
                <a:gridCol w="4064000">
                  <a:extLst>
                    <a:ext uri="{9D8B030D-6E8A-4147-A177-3AD203B41FA5}">
                      <a16:colId xmlns:a16="http://schemas.microsoft.com/office/drawing/2014/main" val="3132978557"/>
                    </a:ext>
                  </a:extLst>
                </a:gridCol>
              </a:tblGrid>
              <a:tr h="370840">
                <a:tc>
                  <a:txBody>
                    <a:bodyPr/>
                    <a:lstStyle/>
                    <a:p>
                      <a:r>
                        <a:rPr lang="pt-BR" dirty="0"/>
                        <a:t>Nota do Grupo</a:t>
                      </a:r>
                    </a:p>
                  </a:txBody>
                  <a:tcPr/>
                </a:tc>
                <a:tc>
                  <a:txBody>
                    <a:bodyPr/>
                    <a:lstStyle/>
                    <a:p>
                      <a:pPr algn="ctr"/>
                      <a:r>
                        <a:rPr lang="pt-BR" dirty="0"/>
                        <a:t>9,05</a:t>
                      </a:r>
                    </a:p>
                  </a:txBody>
                  <a:tcPr/>
                </a:tc>
                <a:extLst>
                  <a:ext uri="{0D108BD9-81ED-4DB2-BD59-A6C34878D82A}">
                    <a16:rowId xmlns:a16="http://schemas.microsoft.com/office/drawing/2014/main" val="330007656"/>
                  </a:ext>
                </a:extLst>
              </a:tr>
            </a:tbl>
          </a:graphicData>
        </a:graphic>
      </p:graphicFrame>
      <p:graphicFrame>
        <p:nvGraphicFramePr>
          <p:cNvPr id="5" name="Tabela 4"/>
          <p:cNvGraphicFramePr>
            <a:graphicFrameLocks noGrp="1"/>
          </p:cNvGraphicFramePr>
          <p:nvPr>
            <p:extLst/>
          </p:nvPr>
        </p:nvGraphicFramePr>
        <p:xfrm>
          <a:off x="1705429" y="2217360"/>
          <a:ext cx="8128000" cy="22199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4071367404"/>
                    </a:ext>
                  </a:extLst>
                </a:gridCol>
                <a:gridCol w="4064000">
                  <a:extLst>
                    <a:ext uri="{9D8B030D-6E8A-4147-A177-3AD203B41FA5}">
                      <a16:colId xmlns:a16="http://schemas.microsoft.com/office/drawing/2014/main" val="1195973977"/>
                    </a:ext>
                  </a:extLst>
                </a:gridCol>
              </a:tblGrid>
              <a:tr h="0">
                <a:tc>
                  <a:txBody>
                    <a:bodyPr/>
                    <a:lstStyle/>
                    <a:p>
                      <a:pPr algn="ctr"/>
                      <a:r>
                        <a:rPr lang="pt-BR" dirty="0"/>
                        <a:t>Integrantes</a:t>
                      </a:r>
                    </a:p>
                  </a:txBody>
                  <a:tcPr/>
                </a:tc>
                <a:tc>
                  <a:txBody>
                    <a:bodyPr/>
                    <a:lstStyle/>
                    <a:p>
                      <a:pPr algn="ctr"/>
                      <a:r>
                        <a:rPr lang="pt-BR" dirty="0"/>
                        <a:t>Nota</a:t>
                      </a:r>
                    </a:p>
                  </a:txBody>
                  <a:tcPr/>
                </a:tc>
                <a:extLst>
                  <a:ext uri="{0D108BD9-81ED-4DB2-BD59-A6C34878D82A}">
                    <a16:rowId xmlns:a16="http://schemas.microsoft.com/office/drawing/2014/main" val="2819888116"/>
                  </a:ext>
                </a:extLst>
              </a:tr>
              <a:tr h="370840">
                <a:tc>
                  <a:txBody>
                    <a:bodyPr/>
                    <a:lstStyle/>
                    <a:p>
                      <a:pPr algn="l"/>
                      <a:r>
                        <a:rPr lang="pt-BR" dirty="0"/>
                        <a:t>Pedro</a:t>
                      </a:r>
                    </a:p>
                  </a:txBody>
                  <a:tcPr/>
                </a:tc>
                <a:tc>
                  <a:txBody>
                    <a:bodyPr/>
                    <a:lstStyle/>
                    <a:p>
                      <a:pPr algn="ctr"/>
                      <a:r>
                        <a:rPr lang="pt-BR" dirty="0"/>
                        <a:t>8,12</a:t>
                      </a:r>
                    </a:p>
                  </a:txBody>
                  <a:tcPr/>
                </a:tc>
                <a:extLst>
                  <a:ext uri="{0D108BD9-81ED-4DB2-BD59-A6C34878D82A}">
                    <a16:rowId xmlns:a16="http://schemas.microsoft.com/office/drawing/2014/main" val="3952002855"/>
                  </a:ext>
                </a:extLst>
              </a:tr>
              <a:tr h="370840">
                <a:tc>
                  <a:txBody>
                    <a:bodyPr/>
                    <a:lstStyle/>
                    <a:p>
                      <a:pPr algn="l"/>
                      <a:r>
                        <a:rPr lang="pt-BR" dirty="0"/>
                        <a:t>João Corsi</a:t>
                      </a:r>
                    </a:p>
                  </a:txBody>
                  <a:tcPr/>
                </a:tc>
                <a:tc>
                  <a:txBody>
                    <a:bodyPr/>
                    <a:lstStyle/>
                    <a:p>
                      <a:pPr algn="ctr"/>
                      <a:r>
                        <a:rPr lang="pt-BR" dirty="0"/>
                        <a:t>9,87</a:t>
                      </a:r>
                    </a:p>
                  </a:txBody>
                  <a:tcPr/>
                </a:tc>
                <a:extLst>
                  <a:ext uri="{0D108BD9-81ED-4DB2-BD59-A6C34878D82A}">
                    <a16:rowId xmlns:a16="http://schemas.microsoft.com/office/drawing/2014/main" val="3600360601"/>
                  </a:ext>
                </a:extLst>
              </a:tr>
              <a:tr h="370840">
                <a:tc>
                  <a:txBody>
                    <a:bodyPr/>
                    <a:lstStyle/>
                    <a:p>
                      <a:pPr algn="l"/>
                      <a:r>
                        <a:rPr lang="pt-BR" dirty="0"/>
                        <a:t>João Pacheco</a:t>
                      </a:r>
                    </a:p>
                  </a:txBody>
                  <a:tcPr/>
                </a:tc>
                <a:tc>
                  <a:txBody>
                    <a:bodyPr/>
                    <a:lstStyle/>
                    <a:p>
                      <a:pPr algn="ctr"/>
                      <a:r>
                        <a:rPr lang="pt-BR" dirty="0"/>
                        <a:t>9,12</a:t>
                      </a:r>
                    </a:p>
                  </a:txBody>
                  <a:tcPr/>
                </a:tc>
                <a:extLst>
                  <a:ext uri="{0D108BD9-81ED-4DB2-BD59-A6C34878D82A}">
                    <a16:rowId xmlns:a16="http://schemas.microsoft.com/office/drawing/2014/main" val="3266165415"/>
                  </a:ext>
                </a:extLst>
              </a:tr>
              <a:tr h="370840">
                <a:tc>
                  <a:txBody>
                    <a:bodyPr/>
                    <a:lstStyle/>
                    <a:p>
                      <a:pPr algn="l"/>
                      <a:r>
                        <a:rPr lang="pt-BR" dirty="0"/>
                        <a:t>João Missaci</a:t>
                      </a:r>
                    </a:p>
                  </a:txBody>
                  <a:tcPr/>
                </a:tc>
                <a:tc>
                  <a:txBody>
                    <a:bodyPr/>
                    <a:lstStyle/>
                    <a:p>
                      <a:pPr algn="ctr"/>
                      <a:r>
                        <a:rPr lang="pt-BR" dirty="0"/>
                        <a:t>9,62</a:t>
                      </a:r>
                    </a:p>
                  </a:txBody>
                  <a:tcPr/>
                </a:tc>
                <a:extLst>
                  <a:ext uri="{0D108BD9-81ED-4DB2-BD59-A6C34878D82A}">
                    <a16:rowId xmlns:a16="http://schemas.microsoft.com/office/drawing/2014/main" val="845252688"/>
                  </a:ext>
                </a:extLst>
              </a:tr>
              <a:tr h="370840">
                <a:tc>
                  <a:txBody>
                    <a:bodyPr/>
                    <a:lstStyle/>
                    <a:p>
                      <a:pPr algn="l"/>
                      <a:r>
                        <a:rPr lang="pt-BR" dirty="0"/>
                        <a:t>Heuler</a:t>
                      </a:r>
                    </a:p>
                  </a:txBody>
                  <a:tcPr/>
                </a:tc>
                <a:tc>
                  <a:txBody>
                    <a:bodyPr/>
                    <a:lstStyle/>
                    <a:p>
                      <a:pPr algn="ctr"/>
                      <a:r>
                        <a:rPr lang="pt-BR" dirty="0"/>
                        <a:t>8,50</a:t>
                      </a:r>
                    </a:p>
                  </a:txBody>
                  <a:tcPr/>
                </a:tc>
                <a:extLst>
                  <a:ext uri="{0D108BD9-81ED-4DB2-BD59-A6C34878D82A}">
                    <a16:rowId xmlns:a16="http://schemas.microsoft.com/office/drawing/2014/main" val="1418254744"/>
                  </a:ext>
                </a:extLst>
              </a:tr>
            </a:tbl>
          </a:graphicData>
        </a:graphic>
      </p:graphicFrame>
    </p:spTree>
    <p:extLst>
      <p:ext uri="{BB962C8B-B14F-4D97-AF65-F5344CB8AC3E}">
        <p14:creationId xmlns:p14="http://schemas.microsoft.com/office/powerpoint/2010/main" val="115844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02</a:t>
            </a:r>
            <a:endParaRPr lang="pt-BR" dirty="0">
              <a:solidFill>
                <a:srgbClr val="FF0000"/>
              </a:solidFill>
            </a:endParaRPr>
          </a:p>
        </p:txBody>
      </p:sp>
    </p:spTree>
    <p:extLst>
      <p:ext uri="{BB962C8B-B14F-4D97-AF65-F5344CB8AC3E}">
        <p14:creationId xmlns:p14="http://schemas.microsoft.com/office/powerpoint/2010/main" val="3221194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normAutofit/>
          </a:bodyPr>
          <a:lstStyle/>
          <a:p>
            <a:r>
              <a:rPr lang="pt-BR" dirty="0"/>
              <a:t>Iteração #01</a:t>
            </a:r>
          </a:p>
        </p:txBody>
      </p:sp>
      <p:graphicFrame>
        <p:nvGraphicFramePr>
          <p:cNvPr id="4" name="Tabela 3"/>
          <p:cNvGraphicFramePr>
            <a:graphicFrameLocks noGrp="1"/>
          </p:cNvGraphicFramePr>
          <p:nvPr>
            <p:extLst/>
          </p:nvPr>
        </p:nvGraphicFramePr>
        <p:xfrm>
          <a:off x="1854925" y="1841862"/>
          <a:ext cx="8154786" cy="4366008"/>
        </p:xfrm>
        <a:graphic>
          <a:graphicData uri="http://schemas.openxmlformats.org/drawingml/2006/table">
            <a:tbl>
              <a:tblPr firstRow="1" firstCol="1" bandRow="1">
                <a:tableStyleId>{21E4AEA4-8DFA-4A89-87EB-49C32662AFE0}</a:tableStyleId>
              </a:tblPr>
              <a:tblGrid>
                <a:gridCol w="1754333">
                  <a:extLst>
                    <a:ext uri="{9D8B030D-6E8A-4147-A177-3AD203B41FA5}">
                      <a16:colId xmlns:a16="http://schemas.microsoft.com/office/drawing/2014/main" val="2246435031"/>
                    </a:ext>
                  </a:extLst>
                </a:gridCol>
                <a:gridCol w="1743923">
                  <a:extLst>
                    <a:ext uri="{9D8B030D-6E8A-4147-A177-3AD203B41FA5}">
                      <a16:colId xmlns:a16="http://schemas.microsoft.com/office/drawing/2014/main" val="2887709099"/>
                    </a:ext>
                  </a:extLst>
                </a:gridCol>
                <a:gridCol w="2548207">
                  <a:extLst>
                    <a:ext uri="{9D8B030D-6E8A-4147-A177-3AD203B41FA5}">
                      <a16:colId xmlns:a16="http://schemas.microsoft.com/office/drawing/2014/main" val="3768371829"/>
                    </a:ext>
                  </a:extLst>
                </a:gridCol>
                <a:gridCol w="2108323">
                  <a:extLst>
                    <a:ext uri="{9D8B030D-6E8A-4147-A177-3AD203B41FA5}">
                      <a16:colId xmlns:a16="http://schemas.microsoft.com/office/drawing/2014/main" val="3350578918"/>
                    </a:ext>
                  </a:extLst>
                </a:gridCol>
              </a:tblGrid>
              <a:tr h="580989">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44414">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33297">
                <a:tc rowSpan="5">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Publicações na página</a:t>
                      </a:r>
                    </a:p>
                  </a:txBody>
                  <a:tcPr marL="9525" marR="9525" marT="9525" marB="0" anchor="ctr"/>
                </a:tc>
                <a:tc>
                  <a:txBody>
                    <a:bodyPr/>
                    <a:lstStyle/>
                    <a:p>
                      <a:pPr algn="ctr" fontAlgn="ctr"/>
                      <a:r>
                        <a:rPr lang="pt-BR" sz="1200" b="0" i="0" u="none" strike="noStrike" dirty="0">
                          <a:solidFill>
                            <a:srgbClr val="000000"/>
                          </a:solidFill>
                          <a:effectLst/>
                          <a:latin typeface="+mn-lt"/>
                        </a:rPr>
                        <a:t>Isabella(Analista),</a:t>
                      </a:r>
                      <a:r>
                        <a:rPr lang="pt-BR" sz="1200" b="0" i="0" u="none" strike="noStrike" baseline="0" dirty="0">
                          <a:solidFill>
                            <a:srgbClr val="000000"/>
                          </a:solidFill>
                          <a:effectLst/>
                          <a:latin typeface="+mn-lt"/>
                        </a:rPr>
                        <a:t> Eduardo(Desenvolvedor) e Carol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33297">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Listagem de publicações na timeline</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Isabella(Analista),</a:t>
                      </a:r>
                      <a:r>
                        <a:rPr lang="pt-BR" sz="1200" b="0" i="0" u="none" strike="noStrike" baseline="0" dirty="0">
                          <a:solidFill>
                            <a:srgbClr val="000000"/>
                          </a:solidFill>
                          <a:effectLst/>
                          <a:latin typeface="+mn-lt"/>
                        </a:rPr>
                        <a:t> Douglas (Desenvolvedor) e Nathalia(DBA)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672633">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Comentar nas publicações da pagina</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Isabella(Analista),</a:t>
                      </a:r>
                      <a:r>
                        <a:rPr lang="pt-BR" sz="1200" b="0" i="0" u="none" strike="noStrike" baseline="0" dirty="0">
                          <a:solidFill>
                            <a:srgbClr val="000000"/>
                          </a:solidFill>
                          <a:effectLst/>
                          <a:latin typeface="+mn-lt"/>
                        </a:rPr>
                        <a:t> Eduardo(Desenvolvedor) e Carol (DBA)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r h="672633">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Editar publicação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Isabella(Analista),</a:t>
                      </a:r>
                      <a:r>
                        <a:rPr lang="pt-BR" sz="1200" b="0" i="0" u="none" strike="noStrike" baseline="0" dirty="0">
                          <a:solidFill>
                            <a:srgbClr val="000000"/>
                          </a:solidFill>
                          <a:effectLst/>
                          <a:latin typeface="+mn-lt"/>
                        </a:rPr>
                        <a:t> Douglas(Desenvolvedor) e Nathalia (DBA)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614006451"/>
                  </a:ext>
                </a:extLst>
              </a:tr>
              <a:tr h="672633">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Excluir publicação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b="0" i="0" u="none" strike="noStrike" dirty="0">
                          <a:solidFill>
                            <a:srgbClr val="000000"/>
                          </a:solidFill>
                          <a:effectLst/>
                          <a:latin typeface="+mn-lt"/>
                        </a:rPr>
                        <a:t>Isabella(Analista),</a:t>
                      </a:r>
                      <a:r>
                        <a:rPr lang="pt-BR" sz="1200" b="0" i="0" u="none" strike="noStrike" baseline="0" dirty="0">
                          <a:solidFill>
                            <a:srgbClr val="000000"/>
                          </a:solidFill>
                          <a:effectLst/>
                          <a:latin typeface="+mn-lt"/>
                        </a:rPr>
                        <a:t> Eduardo(Desenvolvedor) e Carol (DBA)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223692151"/>
                  </a:ext>
                </a:extLst>
              </a:tr>
            </a:tbl>
          </a:graphicData>
        </a:graphic>
      </p:graphicFrame>
    </p:spTree>
    <p:extLst>
      <p:ext uri="{BB962C8B-B14F-4D97-AF65-F5344CB8AC3E}">
        <p14:creationId xmlns:p14="http://schemas.microsoft.com/office/powerpoint/2010/main" val="9702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Publicações na página – MOD02</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Sistema deverá permitir ao usuário publicar na linha do tempo da pagina com texto, imagem, ou vídeo, de maneira que estes estejam no tamanho permitido;</a:t>
            </a:r>
          </a:p>
          <a:p>
            <a:pPr>
              <a:buFont typeface="Arial" panose="020B0604020202020204" pitchFamily="34" charset="0"/>
              <a:buChar char="•"/>
            </a:pPr>
            <a:r>
              <a:rPr lang="pt-BR" b="1" dirty="0"/>
              <a:t>Fluxo Alternativo A:</a:t>
            </a:r>
            <a:r>
              <a:rPr lang="pt-BR" dirty="0"/>
              <a:t> Caso o usuário publique um texto/vídeo/imagem maior do que o permitido, o sistema deverá emitir um alerta mediante a uma solicitação de mudança;</a:t>
            </a:r>
          </a:p>
          <a:p>
            <a:pPr>
              <a:buFont typeface="Arial" panose="020B0604020202020204" pitchFamily="34" charset="0"/>
              <a:buChar char="•"/>
            </a:pPr>
            <a:r>
              <a:rPr lang="pt-BR" b="1" dirty="0"/>
              <a:t>Fluxo Alternativo B: </a:t>
            </a:r>
            <a:r>
              <a:rPr lang="pt-BR" dirty="0"/>
              <a:t>Se o usuário dono da publicação desejar edita-la, o sistema deverá exibir uma tela com as opções de edição para o texto, a foto, ou o vídeo;</a:t>
            </a:r>
          </a:p>
          <a:p>
            <a:pPr>
              <a:buFont typeface="Arial" panose="020B0604020202020204" pitchFamily="34" charset="0"/>
              <a:buChar char="•"/>
            </a:pPr>
            <a:r>
              <a:rPr lang="pt-BR" b="1" dirty="0"/>
              <a:t>Fluxo Alternativo C: </a:t>
            </a:r>
            <a:r>
              <a:rPr lang="pt-BR" dirty="0"/>
              <a:t>Se o usuário desejar excluir a sua publicação, o sistema deverá exibir a opção de exclusão e automaticamente a mesma será retirada do banco de dados.</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1886364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11" y="1934997"/>
            <a:ext cx="8254538" cy="3992305"/>
          </a:xfrm>
          <a:prstGeom prst="rect">
            <a:avLst/>
          </a:prstGeom>
        </p:spPr>
      </p:pic>
    </p:spTree>
    <p:extLst>
      <p:ext uri="{BB962C8B-B14F-4D97-AF65-F5344CB8AC3E}">
        <p14:creationId xmlns:p14="http://schemas.microsoft.com/office/powerpoint/2010/main" val="2890754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MOD02</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5</a:t>
            </a:r>
          </a:p>
          <a:p>
            <a:pPr marL="0" indent="0">
              <a:buNone/>
            </a:pPr>
            <a:r>
              <a:rPr lang="pt-BR" dirty="0"/>
              <a:t>Sucessos: 4</a:t>
            </a:r>
          </a:p>
          <a:p>
            <a:pPr marL="0" indent="0">
              <a:buNone/>
            </a:pPr>
            <a:r>
              <a:rPr lang="pt-BR" dirty="0"/>
              <a:t>Falhas: 1</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1421475" y="3175981"/>
          <a:ext cx="9734204" cy="1312892"/>
        </p:xfrm>
        <a:graphic>
          <a:graphicData uri="http://schemas.openxmlformats.org/drawingml/2006/table">
            <a:tbl>
              <a:tblPr firstRow="1" firstCol="1" bandRow="1">
                <a:tableStyleId>{21E4AEA4-8DFA-4A89-87EB-49C32662AFE0}</a:tableStyleId>
              </a:tblPr>
              <a:tblGrid>
                <a:gridCol w="833124">
                  <a:extLst>
                    <a:ext uri="{9D8B030D-6E8A-4147-A177-3AD203B41FA5}">
                      <a16:colId xmlns:a16="http://schemas.microsoft.com/office/drawing/2014/main" val="2246435031"/>
                    </a:ext>
                  </a:extLst>
                </a:gridCol>
                <a:gridCol w="879299">
                  <a:extLst>
                    <a:ext uri="{9D8B030D-6E8A-4147-A177-3AD203B41FA5}">
                      <a16:colId xmlns:a16="http://schemas.microsoft.com/office/drawing/2014/main" val="2887709099"/>
                    </a:ext>
                  </a:extLst>
                </a:gridCol>
                <a:gridCol w="1159014">
                  <a:extLst>
                    <a:ext uri="{9D8B030D-6E8A-4147-A177-3AD203B41FA5}">
                      <a16:colId xmlns:a16="http://schemas.microsoft.com/office/drawing/2014/main" val="3768371829"/>
                    </a:ext>
                  </a:extLst>
                </a:gridCol>
                <a:gridCol w="1001232">
                  <a:extLst>
                    <a:ext uri="{9D8B030D-6E8A-4147-A177-3AD203B41FA5}">
                      <a16:colId xmlns:a16="http://schemas.microsoft.com/office/drawing/2014/main" val="3350578918"/>
                    </a:ext>
                  </a:extLst>
                </a:gridCol>
                <a:gridCol w="2695292">
                  <a:extLst>
                    <a:ext uri="{9D8B030D-6E8A-4147-A177-3AD203B41FA5}">
                      <a16:colId xmlns:a16="http://schemas.microsoft.com/office/drawing/2014/main" val="832897122"/>
                    </a:ext>
                  </a:extLst>
                </a:gridCol>
                <a:gridCol w="1156361">
                  <a:extLst>
                    <a:ext uri="{9D8B030D-6E8A-4147-A177-3AD203B41FA5}">
                      <a16:colId xmlns:a16="http://schemas.microsoft.com/office/drawing/2014/main" val="2626578361"/>
                    </a:ext>
                  </a:extLst>
                </a:gridCol>
                <a:gridCol w="1004941">
                  <a:extLst>
                    <a:ext uri="{9D8B030D-6E8A-4147-A177-3AD203B41FA5}">
                      <a16:colId xmlns:a16="http://schemas.microsoft.com/office/drawing/2014/main" val="1432287603"/>
                    </a:ext>
                  </a:extLst>
                </a:gridCol>
                <a:gridCol w="1004941">
                  <a:extLst>
                    <a:ext uri="{9D8B030D-6E8A-4147-A177-3AD203B41FA5}">
                      <a16:colId xmlns:a16="http://schemas.microsoft.com/office/drawing/2014/main" val="1802333932"/>
                    </a:ext>
                  </a:extLst>
                </a:gridCol>
              </a:tblGrid>
              <a:tr h="947132">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0">
                <a:tc>
                  <a:txBody>
                    <a:bodyPr/>
                    <a:lstStyle/>
                    <a:p>
                      <a:pPr algn="ctr" hangingPunct="0">
                        <a:lnSpc>
                          <a:spcPct val="150000"/>
                        </a:lnSpc>
                        <a:spcAft>
                          <a:spcPts val="0"/>
                        </a:spcAft>
                      </a:pPr>
                      <a:r>
                        <a:rPr lang="en-US" sz="1200" dirty="0">
                          <a:effectLst/>
                        </a:rPr>
                        <a:t>CT #13</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16/08/2018</a:t>
                      </a:r>
                    </a:p>
                  </a:txBody>
                  <a:tcPr marL="68580" marR="68580" marT="0" marB="0"/>
                </a:tc>
                <a:tc>
                  <a:txBody>
                    <a:bodyPr/>
                    <a:lstStyle/>
                    <a:p>
                      <a:r>
                        <a:rPr lang="pt-BR" sz="1200" dirty="0"/>
                        <a:t>Isabella e Nathalia</a:t>
                      </a:r>
                    </a:p>
                  </a:txBody>
                  <a:tcPr marL="68580" marR="68580" marT="0" marB="0"/>
                </a:tc>
                <a:tc>
                  <a:txBody>
                    <a:bodyPr/>
                    <a:lstStyle/>
                    <a:p>
                      <a:r>
                        <a:rPr lang="pt-BR" sz="1200" dirty="0"/>
                        <a:t>Falha</a:t>
                      </a:r>
                    </a:p>
                  </a:txBody>
                  <a:tcPr marL="68580" marR="68580" marT="0" marB="0"/>
                </a:tc>
                <a:tc>
                  <a:txBody>
                    <a:bodyPr/>
                    <a:lstStyle/>
                    <a:p>
                      <a:r>
                        <a:rPr lang="pt-BR" sz="1200" dirty="0"/>
                        <a:t>Não emite a publicação</a:t>
                      </a:r>
                      <a:r>
                        <a:rPr lang="pt-BR" sz="1200" baseline="0" dirty="0"/>
                        <a:t> com vídeo de até 1,75 MB.</a:t>
                      </a:r>
                      <a:endParaRPr lang="pt-BR" sz="1200" dirty="0"/>
                    </a:p>
                  </a:txBody>
                  <a:tcPr marL="68580" marR="68580" marT="0" marB="0"/>
                </a:tc>
                <a:tc>
                  <a:txBody>
                    <a:bodyPr/>
                    <a:lstStyle/>
                    <a:p>
                      <a:r>
                        <a:rPr lang="pt-BR" sz="1200" dirty="0"/>
                        <a:t>Eduardo</a:t>
                      </a:r>
                    </a:p>
                  </a:txBody>
                  <a:tcPr marL="68580" marR="68580" marT="0" marB="0"/>
                </a:tc>
                <a:tc>
                  <a:txBody>
                    <a:bodyPr/>
                    <a:lstStyle/>
                    <a:p>
                      <a:r>
                        <a:rPr lang="pt-BR" sz="1200" dirty="0"/>
                        <a:t>20/08/2018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3561923455"/>
                  </a:ext>
                </a:extLst>
              </a:tr>
            </a:tbl>
          </a:graphicData>
        </a:graphic>
      </p:graphicFrame>
    </p:spTree>
    <p:extLst>
      <p:ext uri="{BB962C8B-B14F-4D97-AF65-F5344CB8AC3E}">
        <p14:creationId xmlns:p14="http://schemas.microsoft.com/office/powerpoint/2010/main" val="3151408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Listagem de publicações na timeline – MOD02</a:t>
            </a:r>
          </a:p>
        </p:txBody>
      </p:sp>
      <p:sp>
        <p:nvSpPr>
          <p:cNvPr id="3" name="Espaço Reservado para Conteúdo 2"/>
          <p:cNvSpPr>
            <a:spLocks noGrp="1"/>
          </p:cNvSpPr>
          <p:nvPr>
            <p:ph idx="1"/>
          </p:nvPr>
        </p:nvSpPr>
        <p:spPr/>
        <p:txBody>
          <a:bodyPr>
            <a:normAutofit fontScale="92500" lnSpcReduction="10000"/>
          </a:bodyPr>
          <a:lstStyle/>
          <a:p>
            <a:pPr>
              <a:buFont typeface="Arial" panose="020B0604020202020204" pitchFamily="34" charset="0"/>
              <a:buChar char="•"/>
            </a:pPr>
            <a:r>
              <a:rPr lang="pt-BR" b="1" dirty="0"/>
              <a:t>Cenário Principal: </a:t>
            </a:r>
            <a:r>
              <a:rPr lang="pt-BR" dirty="0"/>
              <a:t>Este caso devera integrar a rede de maneira que todos os usuários remetentes possam visualizar as publicações já feitas e realizar novas;</a:t>
            </a:r>
            <a:endParaRPr lang="pt-BR" b="1" dirty="0"/>
          </a:p>
          <a:p>
            <a:pPr>
              <a:buFont typeface="Arial" panose="020B0604020202020204" pitchFamily="34" charset="0"/>
              <a:buChar char="•"/>
            </a:pPr>
            <a:r>
              <a:rPr lang="pt-BR" b="1" dirty="0"/>
              <a:t>Fluxo Alternativo A:</a:t>
            </a:r>
            <a:r>
              <a:rPr lang="pt-BR" dirty="0"/>
              <a:t>  Neste fluxo teremos o tratado do caso de uso “realizar publicações na pagina”;</a:t>
            </a:r>
          </a:p>
          <a:p>
            <a:pPr>
              <a:buFont typeface="Arial" panose="020B0604020202020204" pitchFamily="34" charset="0"/>
              <a:buChar char="•"/>
            </a:pPr>
            <a:r>
              <a:rPr lang="pt-BR" b="1" dirty="0"/>
              <a:t>Fluxo Alternativo B: </a:t>
            </a:r>
            <a:r>
              <a:rPr lang="pt-BR" dirty="0"/>
              <a:t>Neste fluxo teremos o tratado do caso de uso “realizar publicações fixas da pagina de orientações nutricionais”;</a:t>
            </a:r>
          </a:p>
          <a:p>
            <a:pPr>
              <a:buFont typeface="Arial" panose="020B0604020202020204" pitchFamily="34" charset="0"/>
              <a:buChar char="•"/>
            </a:pPr>
            <a:r>
              <a:rPr lang="pt-BR" b="1" dirty="0"/>
              <a:t>Fluxo Alternativo C:</a:t>
            </a:r>
            <a:r>
              <a:rPr lang="pt-BR" dirty="0"/>
              <a:t>Neste fluxo teremos o tratado do caso de uso “realizar publicações da pagina de orientações esportivas”;</a:t>
            </a:r>
          </a:p>
          <a:p>
            <a:pPr>
              <a:buFont typeface="Arial" panose="020B0604020202020204" pitchFamily="34" charset="0"/>
              <a:buChar char="•"/>
            </a:pPr>
            <a:r>
              <a:rPr lang="pt-BR" b="1" dirty="0"/>
              <a:t>Fluxo Alternativo D:</a:t>
            </a:r>
            <a:r>
              <a:rPr lang="pt-BR" dirty="0"/>
              <a:t>Neste fluxo teremos o tratado do caso de uso “realizar publicações da pagina de dicas nutricionais”;</a:t>
            </a:r>
          </a:p>
          <a:p>
            <a:pPr>
              <a:buFont typeface="Arial" panose="020B0604020202020204" pitchFamily="34" charset="0"/>
              <a:buChar char="•"/>
            </a:pPr>
            <a:r>
              <a:rPr lang="pt-BR" b="1" dirty="0"/>
              <a:t>Fluxo Alternativo E:</a:t>
            </a:r>
            <a:r>
              <a:rPr lang="pt-BR" dirty="0"/>
              <a:t>Neste fluxo teremos o tratado do caso de uso “realizar publicações da pagina de dicas esportivas”;</a:t>
            </a:r>
          </a:p>
          <a:p>
            <a:pPr>
              <a:buFont typeface="Arial" panose="020B0604020202020204" pitchFamily="34" charset="0"/>
              <a:buChar char="•"/>
            </a:pPr>
            <a:r>
              <a:rPr lang="pt-BR" b="1" dirty="0"/>
              <a:t>Fluxo Alternativo F:</a:t>
            </a:r>
            <a:r>
              <a:rPr lang="pt-BR" dirty="0"/>
              <a:t>Neste fluxo teremos o tratado do caso de uso “curtir publicações”.</a:t>
            </a:r>
          </a:p>
          <a:p>
            <a:pPr>
              <a:buFont typeface="Arial" panose="020B0604020202020204" pitchFamily="34" charset="0"/>
              <a:buChar char="•"/>
            </a:pP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3782128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116" y="1896745"/>
            <a:ext cx="8312727" cy="4008001"/>
          </a:xfrm>
          <a:prstGeom prst="rect">
            <a:avLst/>
          </a:prstGeom>
        </p:spPr>
      </p:pic>
    </p:spTree>
    <p:extLst>
      <p:ext uri="{BB962C8B-B14F-4D97-AF65-F5344CB8AC3E}">
        <p14:creationId xmlns:p14="http://schemas.microsoft.com/office/powerpoint/2010/main" val="1365362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MOD02</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7</a:t>
            </a:r>
          </a:p>
          <a:p>
            <a:pPr marL="0" indent="0">
              <a:buNone/>
            </a:pPr>
            <a:r>
              <a:rPr lang="pt-BR" dirty="0"/>
              <a:t>Sucessos: 2</a:t>
            </a:r>
          </a:p>
          <a:p>
            <a:pPr marL="0" indent="0">
              <a:buNone/>
            </a:pPr>
            <a:r>
              <a:rPr lang="pt-BR" dirty="0"/>
              <a:t>Bloqueados: 5</a:t>
            </a:r>
          </a:p>
          <a:p>
            <a:pPr marL="0" indent="0">
              <a:buNone/>
            </a:pPr>
            <a:endParaRPr lang="pt-BR" dirty="0"/>
          </a:p>
          <a:p>
            <a:pPr marL="0" indent="0">
              <a:buNone/>
            </a:pPr>
            <a:endParaRPr lang="pt-BR" dirty="0"/>
          </a:p>
        </p:txBody>
      </p:sp>
      <p:graphicFrame>
        <p:nvGraphicFramePr>
          <p:cNvPr id="4" name="Tabela 3"/>
          <p:cNvGraphicFramePr>
            <a:graphicFrameLocks noGrp="1"/>
          </p:cNvGraphicFramePr>
          <p:nvPr>
            <p:extLst/>
          </p:nvPr>
        </p:nvGraphicFramePr>
        <p:xfrm>
          <a:off x="673330" y="3150525"/>
          <a:ext cx="11355185" cy="2433312"/>
        </p:xfrm>
        <a:graphic>
          <a:graphicData uri="http://schemas.openxmlformats.org/drawingml/2006/table">
            <a:tbl>
              <a:tblPr firstRow="1" firstCol="1" bandRow="1">
                <a:tableStyleId>{21E4AEA4-8DFA-4A89-87EB-49C32662AFE0}</a:tableStyleId>
              </a:tblPr>
              <a:tblGrid>
                <a:gridCol w="971859">
                  <a:extLst>
                    <a:ext uri="{9D8B030D-6E8A-4147-A177-3AD203B41FA5}">
                      <a16:colId xmlns:a16="http://schemas.microsoft.com/office/drawing/2014/main" val="2246435031"/>
                    </a:ext>
                  </a:extLst>
                </a:gridCol>
                <a:gridCol w="1025722">
                  <a:extLst>
                    <a:ext uri="{9D8B030D-6E8A-4147-A177-3AD203B41FA5}">
                      <a16:colId xmlns:a16="http://schemas.microsoft.com/office/drawing/2014/main" val="2887709099"/>
                    </a:ext>
                  </a:extLst>
                </a:gridCol>
                <a:gridCol w="1352019">
                  <a:extLst>
                    <a:ext uri="{9D8B030D-6E8A-4147-A177-3AD203B41FA5}">
                      <a16:colId xmlns:a16="http://schemas.microsoft.com/office/drawing/2014/main" val="3768371829"/>
                    </a:ext>
                  </a:extLst>
                </a:gridCol>
                <a:gridCol w="1167962">
                  <a:extLst>
                    <a:ext uri="{9D8B030D-6E8A-4147-A177-3AD203B41FA5}">
                      <a16:colId xmlns:a16="http://schemas.microsoft.com/office/drawing/2014/main" val="3350578918"/>
                    </a:ext>
                  </a:extLst>
                </a:gridCol>
                <a:gridCol w="3144123">
                  <a:extLst>
                    <a:ext uri="{9D8B030D-6E8A-4147-A177-3AD203B41FA5}">
                      <a16:colId xmlns:a16="http://schemas.microsoft.com/office/drawing/2014/main" val="832897122"/>
                    </a:ext>
                  </a:extLst>
                </a:gridCol>
                <a:gridCol w="1348924">
                  <a:extLst>
                    <a:ext uri="{9D8B030D-6E8A-4147-A177-3AD203B41FA5}">
                      <a16:colId xmlns:a16="http://schemas.microsoft.com/office/drawing/2014/main" val="2626578361"/>
                    </a:ext>
                  </a:extLst>
                </a:gridCol>
                <a:gridCol w="1172288">
                  <a:extLst>
                    <a:ext uri="{9D8B030D-6E8A-4147-A177-3AD203B41FA5}">
                      <a16:colId xmlns:a16="http://schemas.microsoft.com/office/drawing/2014/main" val="1432287603"/>
                    </a:ext>
                  </a:extLst>
                </a:gridCol>
                <a:gridCol w="1172288">
                  <a:extLst>
                    <a:ext uri="{9D8B030D-6E8A-4147-A177-3AD203B41FA5}">
                      <a16:colId xmlns:a16="http://schemas.microsoft.com/office/drawing/2014/main" val="1802333932"/>
                    </a:ext>
                  </a:extLst>
                </a:gridCol>
              </a:tblGrid>
              <a:tr h="571597">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372343">
                <a:tc>
                  <a:txBody>
                    <a:bodyPr/>
                    <a:lstStyle/>
                    <a:p>
                      <a:pPr algn="ctr" hangingPunct="0">
                        <a:lnSpc>
                          <a:spcPct val="150000"/>
                        </a:lnSpc>
                        <a:spcAft>
                          <a:spcPts val="0"/>
                        </a:spcAft>
                      </a:pPr>
                      <a:r>
                        <a:rPr lang="pt-BR" sz="1200" dirty="0">
                          <a:effectLst/>
                          <a:latin typeface="+mn-lt"/>
                          <a:ea typeface="Times New Roman" panose="02020603050405020304" pitchFamily="18" charset="0"/>
                          <a:cs typeface="Times New Roman" panose="02020603050405020304" pitchFamily="18" charset="0"/>
                        </a:rPr>
                        <a:t>CT #35</a:t>
                      </a:r>
                    </a:p>
                  </a:txBody>
                  <a:tcPr marL="68580" marR="68580" marT="0" marB="0"/>
                </a:tc>
                <a:tc>
                  <a:txBody>
                    <a:bodyPr/>
                    <a:lstStyle/>
                    <a:p>
                      <a:r>
                        <a:rPr lang="pt-BR" sz="1200" dirty="0"/>
                        <a:t>20/08/2018</a:t>
                      </a:r>
                    </a:p>
                  </a:txBody>
                  <a:tcPr marL="68580" marR="68580" marT="0" marB="0"/>
                </a:tc>
                <a:tc>
                  <a:txBody>
                    <a:bodyPr/>
                    <a:lstStyle/>
                    <a:p>
                      <a:r>
                        <a:rPr lang="pt-BR" sz="1200" dirty="0"/>
                        <a:t>Isabella</a:t>
                      </a:r>
                    </a:p>
                  </a:txBody>
                  <a:tcPr marL="68580" marR="68580" marT="0" marB="0"/>
                </a:tc>
                <a:tc>
                  <a:txBody>
                    <a:bodyPr/>
                    <a:lstStyle/>
                    <a:p>
                      <a:r>
                        <a:rPr lang="pt-BR" sz="1200" dirty="0"/>
                        <a:t>Ainda</a:t>
                      </a:r>
                      <a:r>
                        <a:rPr lang="pt-BR" sz="1200" baseline="0" dirty="0"/>
                        <a:t> não iniciado.</a:t>
                      </a:r>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algn="ctr" hangingPunct="0">
                        <a:lnSpc>
                          <a:spcPct val="150000"/>
                        </a:lnSpc>
                        <a:spcAft>
                          <a:spcPts val="0"/>
                        </a:spcAft>
                      </a:pPr>
                      <a:r>
                        <a:rPr lang="pt-BR" sz="1200" kern="1200" dirty="0">
                          <a:solidFill>
                            <a:schemeClr val="dk1"/>
                          </a:solidFill>
                          <a:effectLst/>
                          <a:latin typeface="+mn-lt"/>
                          <a:ea typeface="+mn-ea"/>
                          <a:cs typeface="+mn-cs"/>
                        </a:rPr>
                        <a:t>Bloqueado</a:t>
                      </a:r>
                    </a:p>
                  </a:txBody>
                  <a:tcPr marL="68580" marR="68580" marT="0" marB="0"/>
                </a:tc>
                <a:extLst>
                  <a:ext uri="{0D108BD9-81ED-4DB2-BD59-A6C34878D82A}">
                    <a16:rowId xmlns:a16="http://schemas.microsoft.com/office/drawing/2014/main" val="3028823"/>
                  </a:ext>
                </a:extLst>
              </a:tr>
              <a:tr h="372343">
                <a:tc>
                  <a:txBody>
                    <a:bodyPr/>
                    <a:lstStyle/>
                    <a:p>
                      <a:pPr algn="ctr" hangingPunct="0">
                        <a:lnSpc>
                          <a:spcPct val="150000"/>
                        </a:lnSpc>
                        <a:spcAft>
                          <a:spcPts val="0"/>
                        </a:spcAft>
                      </a:pPr>
                      <a:r>
                        <a:rPr lang="pt-BR" sz="1200" dirty="0">
                          <a:effectLst/>
                          <a:latin typeface="+mn-lt"/>
                          <a:ea typeface="Times New Roman" panose="02020603050405020304" pitchFamily="18" charset="0"/>
                          <a:cs typeface="Times New Roman" panose="02020603050405020304" pitchFamily="18" charset="0"/>
                        </a:rPr>
                        <a:t>CT #36</a:t>
                      </a:r>
                    </a:p>
                  </a:txBody>
                  <a:tcPr marL="68580" marR="68580" marT="0" marB="0"/>
                </a:tc>
                <a:tc>
                  <a:txBody>
                    <a:bodyPr/>
                    <a:lstStyle/>
                    <a:p>
                      <a:r>
                        <a:rPr lang="pt-BR" sz="1200" dirty="0"/>
                        <a:t>20/08/2018</a:t>
                      </a:r>
                    </a:p>
                  </a:txBody>
                  <a:tcPr marL="68580" marR="68580" marT="0" marB="0"/>
                </a:tc>
                <a:tc>
                  <a:txBody>
                    <a:bodyPr/>
                    <a:lstStyle/>
                    <a:p>
                      <a:r>
                        <a:rPr lang="pt-BR" sz="1200" dirty="0"/>
                        <a:t>Isabella</a:t>
                      </a:r>
                    </a:p>
                  </a:txBody>
                  <a:tcPr marL="68580" marR="68580" marT="0" marB="0"/>
                </a:tc>
                <a:tc>
                  <a:txBody>
                    <a:bodyPr/>
                    <a:lstStyle/>
                    <a:p>
                      <a:r>
                        <a:rPr lang="pt-BR" sz="1200" dirty="0"/>
                        <a:t>Ainda</a:t>
                      </a:r>
                      <a:r>
                        <a:rPr lang="pt-BR" sz="1200" baseline="0" dirty="0"/>
                        <a:t> não iniciado.</a:t>
                      </a:r>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algn="ctr" hangingPunct="0">
                        <a:lnSpc>
                          <a:spcPct val="150000"/>
                        </a:lnSpc>
                        <a:spcAft>
                          <a:spcPts val="0"/>
                        </a:spcAft>
                      </a:pPr>
                      <a:r>
                        <a:rPr lang="pt-BR" sz="1200" kern="1200" dirty="0">
                          <a:solidFill>
                            <a:schemeClr val="dk1"/>
                          </a:solidFill>
                          <a:effectLst/>
                          <a:latin typeface="+mn-lt"/>
                          <a:ea typeface="+mn-ea"/>
                          <a:cs typeface="+mn-cs"/>
                        </a:rPr>
                        <a:t>Bloqueado</a:t>
                      </a:r>
                    </a:p>
                  </a:txBody>
                  <a:tcPr marL="68580" marR="68580" marT="0" marB="0"/>
                </a:tc>
                <a:extLst>
                  <a:ext uri="{0D108BD9-81ED-4DB2-BD59-A6C34878D82A}">
                    <a16:rowId xmlns:a16="http://schemas.microsoft.com/office/drawing/2014/main" val="4227941658"/>
                  </a:ext>
                </a:extLst>
              </a:tr>
              <a:tr h="372343">
                <a:tc>
                  <a:txBody>
                    <a:bodyPr/>
                    <a:lstStyle/>
                    <a:p>
                      <a:pPr algn="ctr" hangingPunct="0">
                        <a:lnSpc>
                          <a:spcPct val="150000"/>
                        </a:lnSpc>
                        <a:spcAft>
                          <a:spcPts val="0"/>
                        </a:spcAft>
                      </a:pPr>
                      <a:r>
                        <a:rPr lang="en-US" sz="1200" dirty="0">
                          <a:effectLst/>
                        </a:rPr>
                        <a:t>CT #37</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20/08/2018</a:t>
                      </a:r>
                    </a:p>
                  </a:txBody>
                  <a:tcPr marL="68580" marR="68580" marT="0" marB="0"/>
                </a:tc>
                <a:tc>
                  <a:txBody>
                    <a:bodyPr/>
                    <a:lstStyle/>
                    <a:p>
                      <a:r>
                        <a:rPr lang="pt-BR" sz="1200"/>
                        <a:t>Isabella</a:t>
                      </a:r>
                      <a:endParaRPr lang="pt-BR" sz="1200" dirty="0"/>
                    </a:p>
                  </a:txBody>
                  <a:tcPr marL="68580" marR="68580" marT="0" marB="0"/>
                </a:tc>
                <a:tc>
                  <a:txBody>
                    <a:bodyPr/>
                    <a:lstStyle/>
                    <a:p>
                      <a:r>
                        <a:rPr lang="pt-BR" sz="1200" dirty="0"/>
                        <a:t>Ainda</a:t>
                      </a:r>
                      <a:r>
                        <a:rPr lang="pt-BR" sz="1200" baseline="0" dirty="0"/>
                        <a:t> não iniciado.</a:t>
                      </a:r>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algn="ctr" hangingPunct="0">
                        <a:lnSpc>
                          <a:spcPct val="150000"/>
                        </a:lnSpc>
                        <a:spcAft>
                          <a:spcPts val="0"/>
                        </a:spcAft>
                      </a:pPr>
                      <a:r>
                        <a:rPr lang="pt-BR" sz="1200" kern="1200" dirty="0">
                          <a:solidFill>
                            <a:schemeClr val="dk1"/>
                          </a:solidFill>
                          <a:effectLst/>
                          <a:latin typeface="+mn-lt"/>
                          <a:ea typeface="+mn-ea"/>
                          <a:cs typeface="+mn-cs"/>
                        </a:rPr>
                        <a:t>Bloqueado</a:t>
                      </a:r>
                    </a:p>
                  </a:txBody>
                  <a:tcPr marL="68580" marR="68580" marT="0" marB="0"/>
                </a:tc>
                <a:extLst>
                  <a:ext uri="{0D108BD9-81ED-4DB2-BD59-A6C34878D82A}">
                    <a16:rowId xmlns:a16="http://schemas.microsoft.com/office/drawing/2014/main" val="1870963378"/>
                  </a:ext>
                </a:extLst>
              </a:tr>
              <a:tr h="372343">
                <a:tc>
                  <a:txBody>
                    <a:bodyPr/>
                    <a:lstStyle/>
                    <a:p>
                      <a:pPr algn="ctr" hangingPunct="0">
                        <a:lnSpc>
                          <a:spcPct val="150000"/>
                        </a:lnSpc>
                        <a:spcAft>
                          <a:spcPts val="0"/>
                        </a:spcAft>
                      </a:pPr>
                      <a:r>
                        <a:rPr lang="pt-BR" sz="1200" dirty="0">
                          <a:effectLst/>
                          <a:latin typeface="+mn-lt"/>
                          <a:ea typeface="Times New Roman" panose="02020603050405020304" pitchFamily="18" charset="0"/>
                          <a:cs typeface="Times New Roman" panose="02020603050405020304" pitchFamily="18" charset="0"/>
                        </a:rPr>
                        <a:t>CT #38</a:t>
                      </a:r>
                    </a:p>
                  </a:txBody>
                  <a:tcPr marL="68580" marR="68580" marT="0" marB="0"/>
                </a:tc>
                <a:tc>
                  <a:txBody>
                    <a:bodyPr/>
                    <a:lstStyle/>
                    <a:p>
                      <a:r>
                        <a:rPr lang="pt-BR" sz="1200" dirty="0"/>
                        <a:t>20/08/2018</a:t>
                      </a:r>
                    </a:p>
                  </a:txBody>
                  <a:tcPr marL="68580" marR="68580" marT="0" marB="0"/>
                </a:tc>
                <a:tc>
                  <a:txBody>
                    <a:bodyPr/>
                    <a:lstStyle/>
                    <a:p>
                      <a:r>
                        <a:rPr lang="pt-BR" sz="1200" dirty="0"/>
                        <a:t>Isabella</a:t>
                      </a:r>
                    </a:p>
                  </a:txBody>
                  <a:tcPr marL="68580" marR="68580" marT="0" marB="0"/>
                </a:tc>
                <a:tc>
                  <a:txBody>
                    <a:bodyPr/>
                    <a:lstStyle/>
                    <a:p>
                      <a:r>
                        <a:rPr lang="pt-BR" sz="1200" dirty="0"/>
                        <a:t>Ainda</a:t>
                      </a:r>
                      <a:r>
                        <a:rPr lang="pt-BR" sz="1200" baseline="0" dirty="0"/>
                        <a:t> não iniciado.</a:t>
                      </a:r>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algn="ctr" hangingPunct="0">
                        <a:lnSpc>
                          <a:spcPct val="150000"/>
                        </a:lnSpc>
                        <a:spcAft>
                          <a:spcPts val="0"/>
                        </a:spcAft>
                      </a:pPr>
                      <a:r>
                        <a:rPr lang="pt-BR" sz="1200" kern="1200" dirty="0">
                          <a:solidFill>
                            <a:schemeClr val="dk1"/>
                          </a:solidFill>
                          <a:effectLst/>
                          <a:latin typeface="+mn-lt"/>
                          <a:ea typeface="+mn-ea"/>
                          <a:cs typeface="+mn-cs"/>
                        </a:rPr>
                        <a:t>Bloqueado</a:t>
                      </a:r>
                    </a:p>
                  </a:txBody>
                  <a:tcPr marL="68580" marR="68580" marT="0" marB="0"/>
                </a:tc>
                <a:extLst>
                  <a:ext uri="{0D108BD9-81ED-4DB2-BD59-A6C34878D82A}">
                    <a16:rowId xmlns:a16="http://schemas.microsoft.com/office/drawing/2014/main" val="1482165733"/>
                  </a:ext>
                </a:extLst>
              </a:tr>
              <a:tr h="372343">
                <a:tc>
                  <a:txBody>
                    <a:bodyPr/>
                    <a:lstStyle/>
                    <a:p>
                      <a:pPr algn="ctr" hangingPunct="0">
                        <a:lnSpc>
                          <a:spcPct val="150000"/>
                        </a:lnSpc>
                        <a:spcAft>
                          <a:spcPts val="0"/>
                        </a:spcAft>
                      </a:pPr>
                      <a:r>
                        <a:rPr lang="pt-BR" sz="1200" dirty="0">
                          <a:effectLst/>
                          <a:latin typeface="+mn-lt"/>
                          <a:ea typeface="Times New Roman" panose="02020603050405020304" pitchFamily="18" charset="0"/>
                          <a:cs typeface="Times New Roman" panose="02020603050405020304" pitchFamily="18" charset="0"/>
                        </a:rPr>
                        <a:t>CT #</a:t>
                      </a:r>
                      <a:r>
                        <a:rPr lang="pt-BR" sz="1200" baseline="0" dirty="0">
                          <a:effectLst/>
                          <a:latin typeface="+mn-lt"/>
                          <a:ea typeface="Times New Roman" panose="02020603050405020304" pitchFamily="18" charset="0"/>
                          <a:cs typeface="Times New Roman" panose="02020603050405020304" pitchFamily="18" charset="0"/>
                        </a:rPr>
                        <a:t>39</a:t>
                      </a:r>
                      <a:endParaRPr lang="pt-BR" sz="12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pt-BR" sz="1200" dirty="0"/>
                        <a:t>20/08/2018</a:t>
                      </a:r>
                    </a:p>
                  </a:txBody>
                  <a:tcPr marL="68580" marR="68580" marT="0" marB="0"/>
                </a:tc>
                <a:tc>
                  <a:txBody>
                    <a:bodyPr/>
                    <a:lstStyle/>
                    <a:p>
                      <a:r>
                        <a:rPr lang="pt-BR" sz="1200" dirty="0"/>
                        <a:t>Isabella</a:t>
                      </a:r>
                    </a:p>
                  </a:txBody>
                  <a:tcPr marL="68580" marR="68580" marT="0" marB="0"/>
                </a:tc>
                <a:tc>
                  <a:txBody>
                    <a:bodyPr/>
                    <a:lstStyle/>
                    <a:p>
                      <a:r>
                        <a:rPr lang="pt-BR" sz="1200" dirty="0"/>
                        <a:t>Ainda</a:t>
                      </a:r>
                      <a:r>
                        <a:rPr lang="pt-BR" sz="1200" baseline="0" dirty="0"/>
                        <a:t> não iniciado.</a:t>
                      </a:r>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endParaRPr lang="pt-BR" sz="1200" dirty="0"/>
                    </a:p>
                  </a:txBody>
                  <a:tcPr marL="68580" marR="68580" marT="0" marB="0"/>
                </a:tc>
                <a:tc>
                  <a:txBody>
                    <a:bodyPr/>
                    <a:lstStyle/>
                    <a:p>
                      <a:pPr algn="ctr" hangingPunct="0">
                        <a:lnSpc>
                          <a:spcPct val="150000"/>
                        </a:lnSpc>
                        <a:spcAft>
                          <a:spcPts val="0"/>
                        </a:spcAft>
                      </a:pPr>
                      <a:r>
                        <a:rPr lang="pt-BR" sz="1200" kern="1200" dirty="0">
                          <a:solidFill>
                            <a:schemeClr val="dk1"/>
                          </a:solidFill>
                          <a:effectLst/>
                          <a:latin typeface="+mn-lt"/>
                          <a:ea typeface="+mn-ea"/>
                          <a:cs typeface="+mn-cs"/>
                        </a:rPr>
                        <a:t>Bloqueado</a:t>
                      </a:r>
                    </a:p>
                  </a:txBody>
                  <a:tcPr marL="68580" marR="68580" marT="0" marB="0"/>
                </a:tc>
                <a:extLst>
                  <a:ext uri="{0D108BD9-81ED-4DB2-BD59-A6C34878D82A}">
                    <a16:rowId xmlns:a16="http://schemas.microsoft.com/office/drawing/2014/main" val="1914849527"/>
                  </a:ext>
                </a:extLst>
              </a:tr>
            </a:tbl>
          </a:graphicData>
        </a:graphic>
      </p:graphicFrame>
    </p:spTree>
    <p:extLst>
      <p:ext uri="{BB962C8B-B14F-4D97-AF65-F5344CB8AC3E}">
        <p14:creationId xmlns:p14="http://schemas.microsoft.com/office/powerpoint/2010/main" val="1050774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txBox="1">
            <a:spLocks/>
          </p:cNvSpPr>
          <p:nvPr/>
        </p:nvSpPr>
        <p:spPr>
          <a:xfrm rot="16200000">
            <a:off x="-2448755" y="2812525"/>
            <a:ext cx="6073936" cy="96427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pt-BR" sz="3600"/>
              <a:t>Integração do Banco de Dados</a:t>
            </a:r>
            <a:endParaRPr lang="pt-BR" sz="3600" dirty="0"/>
          </a:p>
        </p:txBody>
      </p:sp>
      <p:sp>
        <p:nvSpPr>
          <p:cNvPr id="4" name="CaixaDeTexto 3"/>
          <p:cNvSpPr txBox="1"/>
          <p:nvPr/>
        </p:nvSpPr>
        <p:spPr>
          <a:xfrm>
            <a:off x="4829694" y="254779"/>
            <a:ext cx="2048125" cy="461665"/>
          </a:xfrm>
          <a:prstGeom prst="rect">
            <a:avLst/>
          </a:prstGeom>
          <a:noFill/>
        </p:spPr>
        <p:txBody>
          <a:bodyPr wrap="none" rtlCol="0">
            <a:spAutoFit/>
          </a:bodyPr>
          <a:lstStyle/>
          <a:p>
            <a:r>
              <a:rPr lang="pt-BR" sz="2400" dirty="0"/>
              <a:t>Banco Turma B</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650" y="680275"/>
            <a:ext cx="10512829" cy="5651356"/>
          </a:xfrm>
          <a:prstGeom prst="rect">
            <a:avLst/>
          </a:prstGeom>
        </p:spPr>
      </p:pic>
    </p:spTree>
    <p:extLst>
      <p:ext uri="{BB962C8B-B14F-4D97-AF65-F5344CB8AC3E}">
        <p14:creationId xmlns:p14="http://schemas.microsoft.com/office/powerpoint/2010/main" val="3225216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03228"/>
            <a:ext cx="10058400" cy="1450757"/>
          </a:xfrm>
        </p:spPr>
        <p:txBody>
          <a:bodyPr/>
          <a:lstStyle/>
          <a:p>
            <a:r>
              <a:rPr lang="pt-BR" dirty="0"/>
              <a:t>Comentar nas publicações da pagina – MOD02</a:t>
            </a:r>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b="1" dirty="0"/>
              <a:t>Cenário Principal: </a:t>
            </a:r>
            <a:r>
              <a:rPr lang="pt-BR" dirty="0"/>
              <a:t>Usuário poderá visualizar os comentários já feitos nas publicações e fazer novos também, de maneira que estes depois de feitos possuam as opções de edição e exclusão;</a:t>
            </a:r>
            <a:endParaRPr lang="pt-BR" b="1" dirty="0"/>
          </a:p>
          <a:p>
            <a:pPr>
              <a:buFont typeface="Arial" panose="020B0604020202020204" pitchFamily="34" charset="0"/>
              <a:buChar char="•"/>
            </a:pPr>
            <a:r>
              <a:rPr lang="pt-BR" b="1" dirty="0"/>
              <a:t>Fluxo Alternativo A:</a:t>
            </a:r>
            <a:r>
              <a:rPr lang="pt-BR" dirty="0"/>
              <a:t> Caso o usuário deseja excluir o comentário feito, o sistema devera mostrar a opção de exclusão</a:t>
            </a:r>
            <a:r>
              <a:rPr lang="pt-BR" b="1" dirty="0"/>
              <a:t>;</a:t>
            </a:r>
          </a:p>
          <a:p>
            <a:pPr>
              <a:buFont typeface="Arial" panose="020B0604020202020204" pitchFamily="34" charset="0"/>
              <a:buChar char="•"/>
            </a:pPr>
            <a:r>
              <a:rPr lang="pt-BR" b="1" dirty="0"/>
              <a:t>Fluxo Alternativo B: </a:t>
            </a:r>
            <a:r>
              <a:rPr lang="pt-BR" dirty="0"/>
              <a:t>Caso o usuário deseja editar o comentário feito, o sistema devera mostrar a opção de edição</a:t>
            </a:r>
            <a:r>
              <a:rPr lang="pt-BR" b="1" dirty="0"/>
              <a:t>;</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326719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273" y="1906715"/>
            <a:ext cx="4402414" cy="4356315"/>
          </a:xfrm>
          <a:prstGeom prst="rect">
            <a:avLst/>
          </a:prstGeom>
        </p:spPr>
      </p:pic>
    </p:spTree>
    <p:extLst>
      <p:ext uri="{BB962C8B-B14F-4D97-AF65-F5344CB8AC3E}">
        <p14:creationId xmlns:p14="http://schemas.microsoft.com/office/powerpoint/2010/main" val="2290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MOD02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3</a:t>
            </a:r>
          </a:p>
          <a:p>
            <a:pPr marL="0" indent="0">
              <a:buNone/>
            </a:pPr>
            <a:r>
              <a:rPr lang="pt-BR" dirty="0"/>
              <a:t>Sucessos: 3</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321088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8904" y="209005"/>
            <a:ext cx="10058400" cy="941306"/>
          </a:xfrm>
        </p:spPr>
        <p:txBody>
          <a:bodyPr/>
          <a:lstStyle/>
          <a:p>
            <a:r>
              <a:rPr lang="pt-BR" dirty="0"/>
              <a:t>Iteração #2 </a:t>
            </a:r>
          </a:p>
        </p:txBody>
      </p:sp>
      <p:graphicFrame>
        <p:nvGraphicFramePr>
          <p:cNvPr id="9" name="Espaço Reservado para Conteúdo 8"/>
          <p:cNvGraphicFramePr>
            <a:graphicFrameLocks noGrp="1"/>
          </p:cNvGraphicFramePr>
          <p:nvPr>
            <p:ph idx="1"/>
            <p:extLst/>
          </p:nvPr>
        </p:nvGraphicFramePr>
        <p:xfrm>
          <a:off x="1018904" y="1150311"/>
          <a:ext cx="10058400" cy="4984687"/>
        </p:xfrm>
        <a:graphic>
          <a:graphicData uri="http://schemas.openxmlformats.org/drawingml/2006/table">
            <a:tbl>
              <a:tblPr firstRow="1" bandRow="1">
                <a:tableStyleId>{21E4AEA4-8DFA-4A89-87EB-49C32662AFE0}</a:tableStyleId>
              </a:tblPr>
              <a:tblGrid>
                <a:gridCol w="2514600">
                  <a:extLst>
                    <a:ext uri="{9D8B030D-6E8A-4147-A177-3AD203B41FA5}">
                      <a16:colId xmlns:a16="http://schemas.microsoft.com/office/drawing/2014/main" val="2949581273"/>
                    </a:ext>
                  </a:extLst>
                </a:gridCol>
                <a:gridCol w="2514600">
                  <a:extLst>
                    <a:ext uri="{9D8B030D-6E8A-4147-A177-3AD203B41FA5}">
                      <a16:colId xmlns:a16="http://schemas.microsoft.com/office/drawing/2014/main" val="892657882"/>
                    </a:ext>
                  </a:extLst>
                </a:gridCol>
                <a:gridCol w="2514600">
                  <a:extLst>
                    <a:ext uri="{9D8B030D-6E8A-4147-A177-3AD203B41FA5}">
                      <a16:colId xmlns:a16="http://schemas.microsoft.com/office/drawing/2014/main" val="1655864814"/>
                    </a:ext>
                  </a:extLst>
                </a:gridCol>
                <a:gridCol w="2514600">
                  <a:extLst>
                    <a:ext uri="{9D8B030D-6E8A-4147-A177-3AD203B41FA5}">
                      <a16:colId xmlns:a16="http://schemas.microsoft.com/office/drawing/2014/main" val="139592772"/>
                    </a:ext>
                  </a:extLst>
                </a:gridCol>
              </a:tblGrid>
              <a:tr h="236979">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rPr>
                        <a:t>Planejamento das Iterações para o Desenvolvimento dos Casos de Uso - Módulo de Cadastros</a:t>
                      </a:r>
                      <a:endParaRPr lang="pt-BR" sz="1400" b="1" i="0" u="none" strike="noStrike" dirty="0">
                        <a:solidFill>
                          <a:srgbClr val="000000"/>
                        </a:solidFill>
                        <a:effectLst/>
                        <a:latin typeface="+mn-lt"/>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0660101"/>
                  </a:ext>
                </a:extLst>
              </a:tr>
              <a:tr h="18406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solidFill>
                            <a:schemeClr val="bg1"/>
                          </a:solidFill>
                          <a:effectLst/>
                        </a:rPr>
                        <a:t>Iteração</a:t>
                      </a:r>
                      <a:endParaRPr lang="pt-BR" sz="1400" b="1" i="0" u="none" strike="noStrike" dirty="0">
                        <a:solidFill>
                          <a:schemeClr val="bg1"/>
                        </a:solidFill>
                        <a:effectLst/>
                        <a:latin typeface="+mn-lt"/>
                      </a:endParaRPr>
                    </a:p>
                  </a:txBody>
                  <a:tcPr marL="9525" marR="9525" marT="9525" marB="0" anchor="b">
                    <a:solidFill>
                      <a:srgbClr val="2F426A"/>
                    </a:solidFill>
                  </a:tcPr>
                </a:tc>
                <a:tc>
                  <a:txBody>
                    <a:bodyPr/>
                    <a:lstStyle/>
                    <a:p>
                      <a:pPr algn="ctr" fontAlgn="ctr"/>
                      <a:r>
                        <a:rPr lang="pt-BR" sz="1400" u="none" strike="noStrike" dirty="0">
                          <a:solidFill>
                            <a:schemeClr val="bg1"/>
                          </a:solidFill>
                          <a:effectLs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u="none" strike="noStrike" dirty="0">
                          <a:solidFill>
                            <a:schemeClr val="bg1"/>
                          </a:solidFill>
                          <a:effectLs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u="none" strike="noStrike" dirty="0">
                          <a:solidFill>
                            <a:schemeClr val="bg1"/>
                          </a:solidFill>
                          <a:effectLst/>
                        </a:rPr>
                        <a:t>Equipe Responsável </a:t>
                      </a:r>
                      <a:endParaRPr lang="pt-BR" sz="1400" b="1" i="0" u="none" strike="noStrike" dirty="0">
                        <a:solidFill>
                          <a:schemeClr val="bg1"/>
                        </a:solidFill>
                        <a:effectLst/>
                        <a:latin typeface="+mn-lt"/>
                      </a:endParaRPr>
                    </a:p>
                  </a:txBody>
                  <a:tcPr marL="9525" marR="9525" marT="9525" marB="0" anchor="ctr">
                    <a:solidFill>
                      <a:srgbClr val="2F426A"/>
                    </a:solidFill>
                  </a:tcPr>
                </a:tc>
                <a:extLst>
                  <a:ext uri="{0D108BD9-81ED-4DB2-BD59-A6C34878D82A}">
                    <a16:rowId xmlns:a16="http://schemas.microsoft.com/office/drawing/2014/main" val="2628215365"/>
                  </a:ext>
                </a:extLst>
              </a:tr>
              <a:tr h="460952">
                <a:tc rowSpan="9">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solidFill>
                            <a:schemeClr val="bg1"/>
                          </a:solidFill>
                          <a:effectLst/>
                        </a:rPr>
                        <a:t>#02</a:t>
                      </a:r>
                      <a:endParaRPr lang="pt-BR" sz="1200" b="0" i="0" u="none" strike="noStrike" dirty="0">
                        <a:solidFill>
                          <a:schemeClr val="bg1"/>
                        </a:solidFill>
                        <a:effectLst/>
                        <a:latin typeface="+mn-lt"/>
                      </a:endParaRPr>
                    </a:p>
                  </a:txBody>
                  <a:tcPr marL="68580" marR="68580" marT="0" marB="0">
                    <a:solidFill>
                      <a:srgbClr val="2F426A"/>
                    </a:solidFill>
                  </a:tcPr>
                </a:tc>
                <a:tc rowSpan="9">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rPr>
                        <a:t>18/09/2018</a:t>
                      </a:r>
                      <a:endParaRPr lang="pt-BR" sz="1200" b="0" i="0" u="none" strike="noStrike" dirty="0">
                        <a:solidFill>
                          <a:srgbClr val="000000"/>
                        </a:solidFill>
                        <a:effectLst/>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u="none" strike="noStrike" kern="1200" cap="none" spc="0" normalizeH="0" baseline="0" noProof="0" dirty="0">
                          <a:ln>
                            <a:noFill/>
                          </a:ln>
                          <a:effectLst/>
                          <a:uLnTx/>
                          <a:uFillTx/>
                        </a:rPr>
                        <a:t>Editar comentário</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Douglas (Desenvolvedor) e Nathalia(DBA)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279629365"/>
                  </a:ext>
                </a:extLst>
              </a:tr>
              <a:tr h="460952">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chemeClr val="dk1"/>
                          </a:solidFill>
                          <a:effectLst/>
                          <a:uLnTx/>
                          <a:uFillTx/>
                          <a:latin typeface="+mn-lt"/>
                          <a:ea typeface="+mn-ea"/>
                          <a:cs typeface="+mn-cs"/>
                        </a:rPr>
                        <a:t>Excluir comentário</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Eduardo(Desenvolvedor) e Carol (DBA)</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149931810"/>
                  </a:ext>
                </a:extLst>
              </a:tr>
              <a:tr h="309923">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chemeClr val="dk1"/>
                          </a:solidFill>
                          <a:effectLst/>
                          <a:uLnTx/>
                          <a:uFillTx/>
                          <a:latin typeface="+mn-lt"/>
                          <a:ea typeface="+mn-ea"/>
                          <a:cs typeface="+mn-cs"/>
                        </a:rPr>
                        <a:t>Denunciar publicações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Douglas (Desenvolvedor) e Nathalia(DBA)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968289882"/>
                  </a:ext>
                </a:extLst>
              </a:tr>
              <a:tr h="309923">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chemeClr val="dk1"/>
                          </a:solidFill>
                          <a:effectLst/>
                          <a:uLnTx/>
                          <a:uFillTx/>
                          <a:latin typeface="+mn-lt"/>
                          <a:ea typeface="+mn-ea"/>
                          <a:cs typeface="+mn-cs"/>
                        </a:rPr>
                        <a:t>Denunciar comentários indesejados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Eduardo(Desenvolvedor) e Carol (DBA)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10003316"/>
                  </a:ext>
                </a:extLst>
              </a:tr>
              <a:tr h="309923">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chemeClr val="dk1"/>
                          </a:solidFill>
                          <a:effectLst/>
                          <a:uLnTx/>
                          <a:uFillTx/>
                          <a:latin typeface="+mn-lt"/>
                          <a:ea typeface="+mn-ea"/>
                          <a:cs typeface="+mn-cs"/>
                        </a:rPr>
                        <a:t>Curtir publicações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Douglas (Desenvolvedor) e Nathalia(DBA)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13288431"/>
                  </a:ext>
                </a:extLst>
              </a:tr>
              <a:tr h="460952">
                <a:tc vMerge="1">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b="0" i="0" u="none" strike="noStrike" dirty="0">
                        <a:solidFill>
                          <a:schemeClr val="bg1"/>
                        </a:solidFill>
                        <a:effectLst/>
                        <a:latin typeface="+mn-lt"/>
                      </a:endParaRPr>
                    </a:p>
                  </a:txBody>
                  <a:tcPr marL="68580" marR="68580" marT="0" marB="0">
                    <a:solidFill>
                      <a:srgbClr val="2F426A"/>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Lista de denuncias</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Eduardo(Desenvolvedor) e Carol (DBA)</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633665896"/>
                  </a:ext>
                </a:extLst>
              </a:tr>
              <a:tr h="460952">
                <a:tc vMerge="1">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b="0" i="0" u="none" strike="noStrike" dirty="0">
                        <a:solidFill>
                          <a:schemeClr val="bg1"/>
                        </a:solidFill>
                        <a:effectLst/>
                        <a:latin typeface="+mn-lt"/>
                      </a:endParaRPr>
                    </a:p>
                  </a:txBody>
                  <a:tcPr marL="68580" marR="68580" marT="0" marB="0">
                    <a:solidFill>
                      <a:srgbClr val="2F426A"/>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Banir os usuários</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Douglas (Desenvolvedor) e Nathalia(DBA)</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010506082"/>
                  </a:ext>
                </a:extLst>
              </a:tr>
              <a:tr h="460952">
                <a:tc vMerge="1">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b="0" i="0" u="none" strike="noStrike" dirty="0">
                        <a:solidFill>
                          <a:schemeClr val="bg1"/>
                        </a:solidFill>
                        <a:effectLst/>
                        <a:latin typeface="+mn-lt"/>
                      </a:endParaRPr>
                    </a:p>
                  </a:txBody>
                  <a:tcPr marL="68580" marR="68580" marT="0" marB="0">
                    <a:solidFill>
                      <a:srgbClr val="2F426A"/>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Excluir comentário/publicação denunciada</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Eduardo(Desenvolvedor) e Carol (DBA)</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741855269"/>
                  </a:ext>
                </a:extLst>
              </a:tr>
              <a:tr h="460952">
                <a:tc vMerge="1">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b="0" i="0" u="none" strike="noStrike" dirty="0">
                        <a:solidFill>
                          <a:schemeClr val="bg1"/>
                        </a:solidFill>
                        <a:effectLst/>
                        <a:latin typeface="+mn-lt"/>
                      </a:endParaRPr>
                    </a:p>
                  </a:txBody>
                  <a:tcPr marL="68580" marR="68580" marT="0" marB="0">
                    <a:solidFill>
                      <a:srgbClr val="2F426A"/>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Realizar publicações fixas da página de orientações nutricionais</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rPr>
                        <a:t>Isabella(Analista),</a:t>
                      </a:r>
                      <a:r>
                        <a:rPr lang="pt-BR" sz="1200" u="none" strike="noStrike" baseline="0" dirty="0">
                          <a:effectLst/>
                        </a:rPr>
                        <a:t> Douglas (Desenvolvedor) e Nathalia(DBA)</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941020242"/>
                  </a:ext>
                </a:extLst>
              </a:tr>
            </a:tbl>
          </a:graphicData>
        </a:graphic>
      </p:graphicFrame>
    </p:spTree>
    <p:extLst>
      <p:ext uri="{BB962C8B-B14F-4D97-AF65-F5344CB8AC3E}">
        <p14:creationId xmlns:p14="http://schemas.microsoft.com/office/powerpoint/2010/main" val="1217057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Curtir publicações – MOD02</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Cenário Principal: </a:t>
            </a:r>
            <a:r>
              <a:rPr lang="pt-BR" dirty="0"/>
              <a:t>Sistema deverá permitir ao usuário publicar na linha do tempo da pagina com texto, imagem, ou vídeo, de maneira que estes estejam no tamanho permitido;</a:t>
            </a:r>
          </a:p>
          <a:p>
            <a:pPr>
              <a:buFont typeface="Arial" panose="020B0604020202020204" pitchFamily="34" charset="0"/>
              <a:buChar char="•"/>
            </a:pPr>
            <a:r>
              <a:rPr lang="pt-BR" b="1" dirty="0"/>
              <a:t>Fluxo Alternativo A:</a:t>
            </a:r>
            <a:r>
              <a:rPr lang="pt-BR" dirty="0"/>
              <a:t> Caso o usuário publique um texto/vídeo/imagem maior do que o permitido, o sistema deverá emitir um alerta mediante a uma solicitação de mudança;</a:t>
            </a:r>
          </a:p>
          <a:p>
            <a:pPr>
              <a:buFont typeface="Arial" panose="020B0604020202020204" pitchFamily="34" charset="0"/>
              <a:buChar char="•"/>
            </a:pPr>
            <a:r>
              <a:rPr lang="pt-BR" b="1" dirty="0"/>
              <a:t>Fluxo Alternativo B: </a:t>
            </a:r>
            <a:r>
              <a:rPr lang="pt-BR" dirty="0"/>
              <a:t>Se o usuário dono da publicação desejar edita-la, o sistema deverá exibir uma tela com as opções de edição para o texto, a foto, ou o vídeo;</a:t>
            </a:r>
          </a:p>
          <a:p>
            <a:pPr>
              <a:buFont typeface="Arial" panose="020B0604020202020204" pitchFamily="34" charset="0"/>
              <a:buChar char="•"/>
            </a:pPr>
            <a:r>
              <a:rPr lang="pt-BR" b="1" dirty="0"/>
              <a:t>Fluxo Alternativo C: </a:t>
            </a:r>
            <a:r>
              <a:rPr lang="pt-BR" dirty="0"/>
              <a:t>Se o usuário desejar excluir a sua publicação, o sistema deverá exibir a opção de exclusão e automaticamente a mesma será retirada do banco de dados.</a:t>
            </a:r>
          </a:p>
          <a:p>
            <a:endParaRPr lang="pt-BR" dirty="0"/>
          </a:p>
        </p:txBody>
      </p:sp>
    </p:spTree>
    <p:extLst>
      <p:ext uri="{BB962C8B-B14F-4D97-AF65-F5344CB8AC3E}">
        <p14:creationId xmlns:p14="http://schemas.microsoft.com/office/powerpoint/2010/main" val="17271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5789" y="1815895"/>
            <a:ext cx="4482210" cy="4435275"/>
          </a:xfrm>
          <a:prstGeom prst="rect">
            <a:avLst/>
          </a:prstGeom>
        </p:spPr>
      </p:pic>
    </p:spTree>
    <p:extLst>
      <p:ext uri="{BB962C8B-B14F-4D97-AF65-F5344CB8AC3E}">
        <p14:creationId xmlns:p14="http://schemas.microsoft.com/office/powerpoint/2010/main" val="147547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MOD02</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2</a:t>
            </a:r>
          </a:p>
          <a:p>
            <a:pPr marL="0" indent="0">
              <a:buNone/>
            </a:pPr>
            <a:r>
              <a:rPr lang="pt-BR" dirty="0"/>
              <a:t>Sucessos: 2</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55051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Editar Comentário – MOD02</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b="1" dirty="0"/>
              <a:t>Cenário Principal:  </a:t>
            </a:r>
            <a:r>
              <a:rPr lang="pt-BR" dirty="0"/>
              <a:t>Neste, teremos a opção de edição ao lado do comentário mediante a uma publicação escolhida por parte do usuário. </a:t>
            </a:r>
          </a:p>
          <a:p>
            <a:pPr>
              <a:buFont typeface="Arial" panose="020B0604020202020204" pitchFamily="34" charset="0"/>
              <a:buChar char="•"/>
            </a:pPr>
            <a:r>
              <a:rPr lang="pt-BR" b="1" dirty="0"/>
              <a:t>Fluxo Alternativo A:</a:t>
            </a:r>
            <a:r>
              <a:rPr lang="pt-BR" dirty="0"/>
              <a:t>  Caso o usuário deseje confirmar a ação de edição, deverá clicar na aba de confirmação. </a:t>
            </a:r>
          </a:p>
          <a:p>
            <a:pPr>
              <a:buFont typeface="Arial" panose="020B0604020202020204" pitchFamily="34" charset="0"/>
              <a:buChar char="•"/>
            </a:pPr>
            <a:r>
              <a:rPr lang="pt-BR" b="1" dirty="0"/>
              <a:t>Fluxo Alternativo B: </a:t>
            </a:r>
            <a:r>
              <a:rPr lang="pt-BR" dirty="0"/>
              <a:t>Já, no caso do usuário ter feito a ação de maneira incorreta ao que desejava, ao lado do confirmar, teremos também a opção de cancelar a ação feita. </a:t>
            </a:r>
          </a:p>
        </p:txBody>
      </p:sp>
    </p:spTree>
    <p:extLst>
      <p:ext uri="{BB962C8B-B14F-4D97-AF65-F5344CB8AC3E}">
        <p14:creationId xmlns:p14="http://schemas.microsoft.com/office/powerpoint/2010/main" val="2547332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647" y="1879373"/>
            <a:ext cx="5940035" cy="4402699"/>
          </a:xfrm>
          <a:prstGeom prst="rect">
            <a:avLst/>
          </a:prstGeom>
        </p:spPr>
      </p:pic>
    </p:spTree>
    <p:extLst>
      <p:ext uri="{BB962C8B-B14F-4D97-AF65-F5344CB8AC3E}">
        <p14:creationId xmlns:p14="http://schemas.microsoft.com/office/powerpoint/2010/main" val="456849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MOD02</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3</a:t>
            </a:r>
          </a:p>
          <a:p>
            <a:pPr marL="0" indent="0">
              <a:buNone/>
            </a:pPr>
            <a:r>
              <a:rPr lang="pt-BR" dirty="0"/>
              <a:t>Sucessos: 3</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07518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txBox="1">
            <a:spLocks/>
          </p:cNvSpPr>
          <p:nvPr/>
        </p:nvSpPr>
        <p:spPr>
          <a:xfrm rot="16200000">
            <a:off x="-2448755" y="2812525"/>
            <a:ext cx="6073936" cy="964276"/>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pt-BR" sz="3600"/>
              <a:t>Integração do Banco de Dados</a:t>
            </a:r>
            <a:endParaRPr lang="pt-BR" sz="3600" dirty="0"/>
          </a:p>
        </p:txBody>
      </p:sp>
      <p:pic>
        <p:nvPicPr>
          <p:cNvPr id="3" name="Espaço Reservado para Conteúdo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909455" y="416553"/>
            <a:ext cx="5902064" cy="5915078"/>
          </a:xfrm>
          <a:prstGeom prst="rect">
            <a:avLst/>
          </a:prstGeom>
        </p:spPr>
      </p:pic>
      <p:sp>
        <p:nvSpPr>
          <p:cNvPr id="4" name="CaixaDeTexto 3"/>
          <p:cNvSpPr txBox="1"/>
          <p:nvPr/>
        </p:nvSpPr>
        <p:spPr>
          <a:xfrm>
            <a:off x="4580312" y="26862"/>
            <a:ext cx="2224648" cy="461665"/>
          </a:xfrm>
          <a:prstGeom prst="rect">
            <a:avLst/>
          </a:prstGeom>
          <a:noFill/>
        </p:spPr>
        <p:txBody>
          <a:bodyPr wrap="none" rtlCol="0">
            <a:spAutoFit/>
          </a:bodyPr>
          <a:lstStyle/>
          <a:p>
            <a:r>
              <a:rPr lang="pt-BR" sz="2400" dirty="0"/>
              <a:t>Banco Integrado</a:t>
            </a:r>
          </a:p>
        </p:txBody>
      </p:sp>
    </p:spTree>
    <p:extLst>
      <p:ext uri="{BB962C8B-B14F-4D97-AF65-F5344CB8AC3E}">
        <p14:creationId xmlns:p14="http://schemas.microsoft.com/office/powerpoint/2010/main" val="2206660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382385" y="232758"/>
            <a:ext cx="11155680" cy="739832"/>
          </a:xfrm>
        </p:spPr>
        <p:txBody>
          <a:bodyPr/>
          <a:lstStyle/>
          <a:p>
            <a:r>
              <a:rPr lang="pt-BR" dirty="0"/>
              <a:t>Status de Desenvolvimento/Testes – MOD02</a:t>
            </a:r>
          </a:p>
        </p:txBody>
      </p:sp>
      <p:graphicFrame>
        <p:nvGraphicFramePr>
          <p:cNvPr id="5" name="Tabela 4"/>
          <p:cNvGraphicFramePr>
            <a:graphicFrameLocks noGrp="1"/>
          </p:cNvGraphicFramePr>
          <p:nvPr>
            <p:extLst/>
          </p:nvPr>
        </p:nvGraphicFramePr>
        <p:xfrm>
          <a:off x="1205344" y="972590"/>
          <a:ext cx="9983586" cy="4999464"/>
        </p:xfrm>
        <a:graphic>
          <a:graphicData uri="http://schemas.openxmlformats.org/drawingml/2006/table">
            <a:tbl>
              <a:tblPr firstRow="1" bandRow="1">
                <a:tableStyleId>{21E4AEA4-8DFA-4A89-87EB-49C32662AFE0}</a:tableStyleId>
              </a:tblPr>
              <a:tblGrid>
                <a:gridCol w="3327862">
                  <a:extLst>
                    <a:ext uri="{9D8B030D-6E8A-4147-A177-3AD203B41FA5}">
                      <a16:colId xmlns:a16="http://schemas.microsoft.com/office/drawing/2014/main" val="2988479576"/>
                    </a:ext>
                  </a:extLst>
                </a:gridCol>
                <a:gridCol w="3327862">
                  <a:extLst>
                    <a:ext uri="{9D8B030D-6E8A-4147-A177-3AD203B41FA5}">
                      <a16:colId xmlns:a16="http://schemas.microsoft.com/office/drawing/2014/main" val="2612327334"/>
                    </a:ext>
                  </a:extLst>
                </a:gridCol>
                <a:gridCol w="3327862">
                  <a:extLst>
                    <a:ext uri="{9D8B030D-6E8A-4147-A177-3AD203B41FA5}">
                      <a16:colId xmlns:a16="http://schemas.microsoft.com/office/drawing/2014/main" val="3814848268"/>
                    </a:ext>
                  </a:extLst>
                </a:gridCol>
              </a:tblGrid>
              <a:tr h="27022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270220">
                <a:tc>
                  <a:txBody>
                    <a:bodyPr/>
                    <a:lstStyle/>
                    <a:p>
                      <a:pPr algn="ctr"/>
                      <a:r>
                        <a:rPr lang="pt-BR" sz="1400" dirty="0"/>
                        <a:t>Publicações na página</a:t>
                      </a:r>
                    </a:p>
                  </a:txBody>
                  <a:tcPr/>
                </a:tc>
                <a:tc>
                  <a:txBody>
                    <a:bodyPr/>
                    <a:lstStyle/>
                    <a:p>
                      <a:pPr algn="ctr"/>
                      <a:r>
                        <a:rPr lang="pt-BR" sz="1400" dirty="0"/>
                        <a:t>100%</a:t>
                      </a:r>
                    </a:p>
                  </a:txBody>
                  <a:tcPr/>
                </a:tc>
                <a:tc>
                  <a:txBody>
                    <a:bodyPr/>
                    <a:lstStyle/>
                    <a:p>
                      <a:pPr algn="ctr"/>
                      <a:r>
                        <a:rPr lang="pt-BR" sz="1400" dirty="0"/>
                        <a:t>5/5 (100%)</a:t>
                      </a:r>
                    </a:p>
                  </a:txBody>
                  <a:tcPr/>
                </a:tc>
                <a:extLst>
                  <a:ext uri="{0D108BD9-81ED-4DB2-BD59-A6C34878D82A}">
                    <a16:rowId xmlns:a16="http://schemas.microsoft.com/office/drawing/2014/main" val="4151336983"/>
                  </a:ext>
                </a:extLst>
              </a:tr>
              <a:tr h="270220">
                <a:tc>
                  <a:txBody>
                    <a:bodyPr/>
                    <a:lstStyle/>
                    <a:p>
                      <a:pPr algn="ctr"/>
                      <a:r>
                        <a:rPr lang="pt-BR" sz="1400" dirty="0"/>
                        <a:t>Listagem</a:t>
                      </a:r>
                      <a:r>
                        <a:rPr lang="pt-BR" sz="1400" baseline="0" dirty="0"/>
                        <a:t> de publicações na </a:t>
                      </a:r>
                      <a:r>
                        <a:rPr lang="pt-BR" sz="1400" baseline="0" dirty="0" err="1"/>
                        <a:t>timeline</a:t>
                      </a:r>
                      <a:endParaRPr lang="pt-BR" sz="1400" dirty="0"/>
                    </a:p>
                  </a:txBody>
                  <a:tcPr/>
                </a:tc>
                <a:tc>
                  <a:txBody>
                    <a:bodyPr/>
                    <a:lstStyle/>
                    <a:p>
                      <a:pPr algn="ctr"/>
                      <a:r>
                        <a:rPr lang="pt-BR" sz="1400" dirty="0"/>
                        <a:t>29%</a:t>
                      </a:r>
                    </a:p>
                  </a:txBody>
                  <a:tcPr/>
                </a:tc>
                <a:tc>
                  <a:txBody>
                    <a:bodyPr/>
                    <a:lstStyle/>
                    <a:p>
                      <a:pPr algn="ctr"/>
                      <a:r>
                        <a:rPr lang="pt-BR" sz="1400" dirty="0"/>
                        <a:t>2/7 (29%)</a:t>
                      </a:r>
                    </a:p>
                  </a:txBody>
                  <a:tcPr/>
                </a:tc>
                <a:extLst>
                  <a:ext uri="{0D108BD9-81ED-4DB2-BD59-A6C34878D82A}">
                    <a16:rowId xmlns:a16="http://schemas.microsoft.com/office/drawing/2014/main" val="3773573166"/>
                  </a:ext>
                </a:extLst>
              </a:tr>
              <a:tr h="324264">
                <a:tc>
                  <a:txBody>
                    <a:bodyPr/>
                    <a:lstStyle/>
                    <a:p>
                      <a:pPr algn="ctr"/>
                      <a:r>
                        <a:rPr lang="pt-BR" sz="1400" dirty="0"/>
                        <a:t>Comentar nas publicações da página</a:t>
                      </a:r>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437919592"/>
                  </a:ext>
                </a:extLst>
              </a:tr>
              <a:tr h="324264">
                <a:tc>
                  <a:txBody>
                    <a:bodyPr/>
                    <a:lstStyle/>
                    <a:p>
                      <a:pPr algn="ctr"/>
                      <a:r>
                        <a:rPr lang="pt-BR" sz="1400" dirty="0"/>
                        <a:t>Editar publicação</a:t>
                      </a:r>
                    </a:p>
                  </a:txBody>
                  <a:tcPr/>
                </a:tc>
                <a:tc>
                  <a:txBody>
                    <a:bodyPr/>
                    <a:lstStyle/>
                    <a:p>
                      <a:pPr algn="ctr"/>
                      <a:r>
                        <a:rPr lang="pt-BR" sz="1400" dirty="0"/>
                        <a:t>100%</a:t>
                      </a:r>
                    </a:p>
                  </a:txBody>
                  <a:tcPr/>
                </a:tc>
                <a:tc>
                  <a:txBody>
                    <a:bodyPr/>
                    <a:lstStyle/>
                    <a:p>
                      <a:pPr algn="ctr"/>
                      <a:r>
                        <a:rPr lang="pt-BR" sz="1400" dirty="0"/>
                        <a:t>2/2 (100%)</a:t>
                      </a:r>
                    </a:p>
                  </a:txBody>
                  <a:tcPr/>
                </a:tc>
                <a:extLst>
                  <a:ext uri="{0D108BD9-81ED-4DB2-BD59-A6C34878D82A}">
                    <a16:rowId xmlns:a16="http://schemas.microsoft.com/office/drawing/2014/main" val="2744661323"/>
                  </a:ext>
                </a:extLst>
              </a:tr>
              <a:tr h="324264">
                <a:tc>
                  <a:txBody>
                    <a:bodyPr/>
                    <a:lstStyle/>
                    <a:p>
                      <a:pPr algn="ctr"/>
                      <a:r>
                        <a:rPr lang="pt-BR" sz="1400" dirty="0"/>
                        <a:t>Excluir</a:t>
                      </a:r>
                      <a:r>
                        <a:rPr lang="pt-BR" sz="1400" baseline="0" dirty="0"/>
                        <a:t> publicação</a:t>
                      </a:r>
                      <a:endParaRPr lang="pt-BR" sz="1400" dirty="0"/>
                    </a:p>
                  </a:txBody>
                  <a:tcPr/>
                </a:tc>
                <a:tc>
                  <a:txBody>
                    <a:bodyPr/>
                    <a:lstStyle/>
                    <a:p>
                      <a:pPr algn="ctr"/>
                      <a:r>
                        <a:rPr lang="pt-BR" sz="1400" dirty="0"/>
                        <a:t>100%</a:t>
                      </a:r>
                    </a:p>
                  </a:txBody>
                  <a:tcPr/>
                </a:tc>
                <a:tc>
                  <a:txBody>
                    <a:bodyPr/>
                    <a:lstStyle/>
                    <a:p>
                      <a:pPr algn="ctr"/>
                      <a:r>
                        <a:rPr lang="pt-BR" sz="1400" dirty="0"/>
                        <a:t>2/2 (100%)</a:t>
                      </a:r>
                    </a:p>
                  </a:txBody>
                  <a:tcPr/>
                </a:tc>
                <a:extLst>
                  <a:ext uri="{0D108BD9-81ED-4DB2-BD59-A6C34878D82A}">
                    <a16:rowId xmlns:a16="http://schemas.microsoft.com/office/drawing/2014/main" val="2611964392"/>
                  </a:ext>
                </a:extLst>
              </a:tr>
              <a:tr h="324264">
                <a:tc>
                  <a:txBody>
                    <a:bodyPr/>
                    <a:lstStyle/>
                    <a:p>
                      <a:pPr algn="ctr"/>
                      <a:r>
                        <a:rPr lang="pt-BR" sz="1400" dirty="0"/>
                        <a:t>Editar comentário</a:t>
                      </a:r>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3647150876"/>
                  </a:ext>
                </a:extLst>
              </a:tr>
              <a:tr h="324264">
                <a:tc>
                  <a:txBody>
                    <a:bodyPr/>
                    <a:lstStyle/>
                    <a:p>
                      <a:pPr algn="ctr"/>
                      <a:r>
                        <a:rPr lang="pt-BR" sz="1400" dirty="0"/>
                        <a:t>Excluir</a:t>
                      </a:r>
                      <a:r>
                        <a:rPr lang="pt-BR" sz="1400" baseline="0" dirty="0"/>
                        <a:t> comentário</a:t>
                      </a:r>
                      <a:endParaRPr lang="pt-BR" sz="1400" dirty="0"/>
                    </a:p>
                  </a:txBody>
                  <a:tcPr/>
                </a:tc>
                <a:tc>
                  <a:txBody>
                    <a:bodyPr/>
                    <a:lstStyle/>
                    <a:p>
                      <a:pPr algn="ctr"/>
                      <a:r>
                        <a:rPr lang="pt-BR" sz="1400" dirty="0"/>
                        <a:t>100%</a:t>
                      </a:r>
                    </a:p>
                  </a:txBody>
                  <a:tcPr/>
                </a:tc>
                <a:tc>
                  <a:txBody>
                    <a:bodyPr/>
                    <a:lstStyle/>
                    <a:p>
                      <a:pPr algn="ctr"/>
                      <a:r>
                        <a:rPr lang="pt-BR" sz="1400" dirty="0"/>
                        <a:t>3/3 (100%)</a:t>
                      </a:r>
                    </a:p>
                  </a:txBody>
                  <a:tcPr/>
                </a:tc>
                <a:extLst>
                  <a:ext uri="{0D108BD9-81ED-4DB2-BD59-A6C34878D82A}">
                    <a16:rowId xmlns:a16="http://schemas.microsoft.com/office/drawing/2014/main" val="3005346927"/>
                  </a:ext>
                </a:extLst>
              </a:tr>
              <a:tr h="324264">
                <a:tc>
                  <a:txBody>
                    <a:bodyPr/>
                    <a:lstStyle/>
                    <a:p>
                      <a:pPr algn="ctr"/>
                      <a:r>
                        <a:rPr lang="pt-BR" sz="1400" dirty="0"/>
                        <a:t>Denunciar publicações</a:t>
                      </a:r>
                    </a:p>
                  </a:txBody>
                  <a:tcPr/>
                </a:tc>
                <a:tc>
                  <a:txBody>
                    <a:bodyPr/>
                    <a:lstStyle/>
                    <a:p>
                      <a:pPr algn="ctr"/>
                      <a:r>
                        <a:rPr lang="pt-BR" sz="1400" dirty="0"/>
                        <a:t>25%</a:t>
                      </a:r>
                    </a:p>
                  </a:txBody>
                  <a:tcPr/>
                </a:tc>
                <a:tc>
                  <a:txBody>
                    <a:bodyPr/>
                    <a:lstStyle/>
                    <a:p>
                      <a:pPr algn="ctr"/>
                      <a:r>
                        <a:rPr lang="pt-BR" sz="1400" dirty="0"/>
                        <a:t>1/4  (25%)</a:t>
                      </a:r>
                    </a:p>
                  </a:txBody>
                  <a:tcPr/>
                </a:tc>
                <a:extLst>
                  <a:ext uri="{0D108BD9-81ED-4DB2-BD59-A6C34878D82A}">
                    <a16:rowId xmlns:a16="http://schemas.microsoft.com/office/drawing/2014/main" val="3278276490"/>
                  </a:ext>
                </a:extLst>
              </a:tr>
              <a:tr h="324264">
                <a:tc>
                  <a:txBody>
                    <a:bodyPr/>
                    <a:lstStyle/>
                    <a:p>
                      <a:pPr algn="ctr"/>
                      <a:r>
                        <a:rPr lang="pt-BR" sz="1400" dirty="0"/>
                        <a:t>Denunciar</a:t>
                      </a:r>
                      <a:r>
                        <a:rPr lang="pt-BR" sz="1400" baseline="0" dirty="0"/>
                        <a:t> comentários indesejados</a:t>
                      </a:r>
                      <a:endParaRPr lang="pt-BR" sz="1400" dirty="0"/>
                    </a:p>
                  </a:txBody>
                  <a:tcPr/>
                </a:tc>
                <a:tc>
                  <a:txBody>
                    <a:bodyPr/>
                    <a:lstStyle/>
                    <a:p>
                      <a:pPr algn="ctr"/>
                      <a:r>
                        <a:rPr lang="pt-BR" sz="1400" dirty="0"/>
                        <a:t>50%</a:t>
                      </a:r>
                    </a:p>
                  </a:txBody>
                  <a:tcPr/>
                </a:tc>
                <a:tc>
                  <a:txBody>
                    <a:bodyPr/>
                    <a:lstStyle/>
                    <a:p>
                      <a:pPr algn="ctr"/>
                      <a:r>
                        <a:rPr lang="pt-BR" sz="1400" dirty="0"/>
                        <a:t>1/2  (50%)</a:t>
                      </a:r>
                    </a:p>
                  </a:txBody>
                  <a:tcPr/>
                </a:tc>
                <a:extLst>
                  <a:ext uri="{0D108BD9-81ED-4DB2-BD59-A6C34878D82A}">
                    <a16:rowId xmlns:a16="http://schemas.microsoft.com/office/drawing/2014/main" val="2021988957"/>
                  </a:ext>
                </a:extLst>
              </a:tr>
              <a:tr h="324264">
                <a:tc>
                  <a:txBody>
                    <a:bodyPr/>
                    <a:lstStyle/>
                    <a:p>
                      <a:pPr algn="ctr"/>
                      <a:r>
                        <a:rPr lang="pt-BR" sz="1400" dirty="0"/>
                        <a:t>Curtir publicações</a:t>
                      </a:r>
                    </a:p>
                  </a:txBody>
                  <a:tcPr/>
                </a:tc>
                <a:tc>
                  <a:txBody>
                    <a:bodyPr/>
                    <a:lstStyle/>
                    <a:p>
                      <a:pPr algn="ctr"/>
                      <a:r>
                        <a:rPr lang="pt-BR" sz="1400" dirty="0"/>
                        <a:t>100%</a:t>
                      </a:r>
                    </a:p>
                  </a:txBody>
                  <a:tcPr/>
                </a:tc>
                <a:tc>
                  <a:txBody>
                    <a:bodyPr/>
                    <a:lstStyle/>
                    <a:p>
                      <a:pPr algn="ctr"/>
                      <a:r>
                        <a:rPr lang="pt-BR" sz="1400" dirty="0"/>
                        <a:t>2/2 (100%)</a:t>
                      </a:r>
                    </a:p>
                  </a:txBody>
                  <a:tcPr/>
                </a:tc>
                <a:extLst>
                  <a:ext uri="{0D108BD9-81ED-4DB2-BD59-A6C34878D82A}">
                    <a16:rowId xmlns:a16="http://schemas.microsoft.com/office/drawing/2014/main" val="4112335285"/>
                  </a:ext>
                </a:extLst>
              </a:tr>
              <a:tr h="324264">
                <a:tc>
                  <a:txBody>
                    <a:bodyPr/>
                    <a:lstStyle/>
                    <a:p>
                      <a:pPr algn="ctr"/>
                      <a:r>
                        <a:rPr lang="pt-BR" sz="1400" dirty="0"/>
                        <a:t>Lista de denúncias</a:t>
                      </a:r>
                    </a:p>
                  </a:txBody>
                  <a:tcPr/>
                </a:tc>
                <a:tc>
                  <a:txBody>
                    <a:bodyPr/>
                    <a:lstStyle/>
                    <a:p>
                      <a:pPr algn="ctr"/>
                      <a:r>
                        <a:rPr lang="pt-BR" sz="1400" dirty="0"/>
                        <a:t>0%</a:t>
                      </a:r>
                    </a:p>
                  </a:txBody>
                  <a:tcPr/>
                </a:tc>
                <a:tc>
                  <a:txBody>
                    <a:bodyPr/>
                    <a:lstStyle/>
                    <a:p>
                      <a:pPr algn="ctr"/>
                      <a:r>
                        <a:rPr lang="pt-BR" sz="1400" dirty="0"/>
                        <a:t>0/3 (0%)</a:t>
                      </a:r>
                    </a:p>
                  </a:txBody>
                  <a:tcPr/>
                </a:tc>
                <a:extLst>
                  <a:ext uri="{0D108BD9-81ED-4DB2-BD59-A6C34878D82A}">
                    <a16:rowId xmlns:a16="http://schemas.microsoft.com/office/drawing/2014/main" val="4200797098"/>
                  </a:ext>
                </a:extLst>
              </a:tr>
              <a:tr h="324264">
                <a:tc>
                  <a:txBody>
                    <a:bodyPr/>
                    <a:lstStyle/>
                    <a:p>
                      <a:pPr algn="ctr"/>
                      <a:r>
                        <a:rPr lang="pt-BR" sz="1400" dirty="0"/>
                        <a:t>Banir</a:t>
                      </a:r>
                      <a:r>
                        <a:rPr lang="pt-BR" sz="1400" baseline="0" dirty="0"/>
                        <a:t> usuários</a:t>
                      </a:r>
                      <a:endParaRPr lang="pt-BR" sz="1400" dirty="0"/>
                    </a:p>
                  </a:txBody>
                  <a:tcPr/>
                </a:tc>
                <a:tc>
                  <a:txBody>
                    <a:bodyPr/>
                    <a:lstStyle/>
                    <a:p>
                      <a:pPr algn="ctr"/>
                      <a:r>
                        <a:rPr lang="pt-BR" sz="1400" dirty="0"/>
                        <a:t>0%</a:t>
                      </a:r>
                    </a:p>
                  </a:txBody>
                  <a:tcPr/>
                </a:tc>
                <a:tc>
                  <a:txBody>
                    <a:bodyPr/>
                    <a:lstStyle/>
                    <a:p>
                      <a:pPr algn="ctr"/>
                      <a:r>
                        <a:rPr lang="pt-BR" sz="1400" dirty="0"/>
                        <a:t>0/2 (0%)</a:t>
                      </a:r>
                    </a:p>
                  </a:txBody>
                  <a:tcPr/>
                </a:tc>
                <a:extLst>
                  <a:ext uri="{0D108BD9-81ED-4DB2-BD59-A6C34878D82A}">
                    <a16:rowId xmlns:a16="http://schemas.microsoft.com/office/drawing/2014/main" val="367262935"/>
                  </a:ext>
                </a:extLst>
              </a:tr>
              <a:tr h="324264">
                <a:tc>
                  <a:txBody>
                    <a:bodyPr/>
                    <a:lstStyle/>
                    <a:p>
                      <a:pPr algn="ctr"/>
                      <a:r>
                        <a:rPr lang="pt-BR" sz="1400" dirty="0"/>
                        <a:t>Excluir</a:t>
                      </a:r>
                      <a:r>
                        <a:rPr lang="pt-BR" sz="1400" baseline="0" dirty="0"/>
                        <a:t> comentário/ publicação denunciada</a:t>
                      </a:r>
                      <a:endParaRPr lang="pt-BR" sz="1400" dirty="0"/>
                    </a:p>
                  </a:txBody>
                  <a:tcPr/>
                </a:tc>
                <a:tc>
                  <a:txBody>
                    <a:bodyPr/>
                    <a:lstStyle/>
                    <a:p>
                      <a:pPr algn="ctr"/>
                      <a:r>
                        <a:rPr lang="pt-BR" sz="1400" dirty="0"/>
                        <a:t>0%</a:t>
                      </a:r>
                    </a:p>
                  </a:txBody>
                  <a:tcPr/>
                </a:tc>
                <a:tc>
                  <a:txBody>
                    <a:bodyPr/>
                    <a:lstStyle/>
                    <a:p>
                      <a:pPr algn="ctr"/>
                      <a:r>
                        <a:rPr lang="pt-BR" sz="1400" dirty="0"/>
                        <a:t>0/3 (0%)</a:t>
                      </a:r>
                    </a:p>
                  </a:txBody>
                  <a:tcPr/>
                </a:tc>
                <a:extLst>
                  <a:ext uri="{0D108BD9-81ED-4DB2-BD59-A6C34878D82A}">
                    <a16:rowId xmlns:a16="http://schemas.microsoft.com/office/drawing/2014/main" val="117295630"/>
                  </a:ext>
                </a:extLst>
              </a:tr>
              <a:tr h="324264">
                <a:tc>
                  <a:txBody>
                    <a:bodyPr/>
                    <a:lstStyle/>
                    <a:p>
                      <a:pPr algn="ctr"/>
                      <a:r>
                        <a:rPr lang="pt-BR" sz="1400" dirty="0"/>
                        <a:t>Realizar</a:t>
                      </a:r>
                      <a:r>
                        <a:rPr lang="pt-BR" sz="1400" baseline="0" dirty="0"/>
                        <a:t> publicações fixas da página de orientações nutricionais</a:t>
                      </a:r>
                      <a:endParaRPr lang="pt-BR" sz="1400" dirty="0"/>
                    </a:p>
                  </a:txBody>
                  <a:tcPr/>
                </a:tc>
                <a:tc>
                  <a:txBody>
                    <a:bodyPr/>
                    <a:lstStyle/>
                    <a:p>
                      <a:pPr algn="ctr"/>
                      <a:r>
                        <a:rPr lang="pt-BR" sz="1400" dirty="0"/>
                        <a:t>25%</a:t>
                      </a:r>
                    </a:p>
                  </a:txBody>
                  <a:tcPr/>
                </a:tc>
                <a:tc>
                  <a:txBody>
                    <a:bodyPr/>
                    <a:lstStyle/>
                    <a:p>
                      <a:pPr algn="ctr"/>
                      <a:r>
                        <a:rPr lang="pt-BR" sz="1400" dirty="0"/>
                        <a:t>1/4 (25%)</a:t>
                      </a:r>
                    </a:p>
                  </a:txBody>
                  <a:tcPr/>
                </a:tc>
                <a:extLst>
                  <a:ext uri="{0D108BD9-81ED-4DB2-BD59-A6C34878D82A}">
                    <a16:rowId xmlns:a16="http://schemas.microsoft.com/office/drawing/2014/main" val="2957306531"/>
                  </a:ext>
                </a:extLst>
              </a:tr>
            </a:tbl>
          </a:graphicData>
        </a:graphic>
      </p:graphicFrame>
    </p:spTree>
    <p:extLst>
      <p:ext uri="{BB962C8B-B14F-4D97-AF65-F5344CB8AC3E}">
        <p14:creationId xmlns:p14="http://schemas.microsoft.com/office/powerpoint/2010/main" val="3873769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Carolina </a:t>
            </a:r>
            <a:r>
              <a:rPr lang="pt-BR" dirty="0" err="1"/>
              <a:t>Urtado</a:t>
            </a:r>
            <a:endParaRPr lang="pt-BR" dirty="0"/>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r>
              <a:rPr lang="pt-BR" dirty="0" err="1"/>
              <a:t>Inserts</a:t>
            </a:r>
            <a:r>
              <a:rPr lang="pt-BR" dirty="0"/>
              <a:t> do Módulo de Rede Social, Integração do Banco e </a:t>
            </a:r>
            <a:r>
              <a:rPr lang="pt-BR" dirty="0" err="1"/>
              <a:t>Inserts</a:t>
            </a:r>
            <a:r>
              <a:rPr lang="pt-BR" dirty="0"/>
              <a:t>, Casos de Teste.</a:t>
            </a:r>
          </a:p>
          <a:p>
            <a:pPr lvl="1">
              <a:buFont typeface="Arial" panose="020B0604020202020204" pitchFamily="34" charset="0"/>
              <a:buChar char="•"/>
            </a:pPr>
            <a:r>
              <a:rPr lang="pt-BR" dirty="0"/>
              <a:t>Principais dificuldades: Sem maiores dificuldades.</a:t>
            </a:r>
          </a:p>
          <a:p>
            <a:pPr lvl="1">
              <a:buFont typeface="Arial" panose="020B0604020202020204" pitchFamily="34" charset="0"/>
              <a:buChar char="•"/>
            </a:pPr>
            <a:r>
              <a:rPr lang="pt-BR" dirty="0"/>
              <a:t>Sugestões: Sem sugestões.</a:t>
            </a:r>
          </a:p>
        </p:txBody>
      </p:sp>
    </p:spTree>
    <p:extLst>
      <p:ext uri="{BB962C8B-B14F-4D97-AF65-F5344CB8AC3E}">
        <p14:creationId xmlns:p14="http://schemas.microsoft.com/office/powerpoint/2010/main" val="3547711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Douglas Neves</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Prototipação do Módulo 2. </a:t>
            </a:r>
          </a:p>
          <a:p>
            <a:pPr lvl="1">
              <a:buFont typeface="Arial" panose="020B0604020202020204" pitchFamily="34" charset="0"/>
              <a:buChar char="•"/>
            </a:pPr>
            <a:r>
              <a:rPr lang="pt-BR" dirty="0"/>
              <a:t>Principais dificuldades: No desenvolvimento das funcionalidades, dificuldade em linhas de código.</a:t>
            </a:r>
          </a:p>
          <a:p>
            <a:pPr lvl="1">
              <a:buFont typeface="Arial" panose="020B0604020202020204" pitchFamily="34" charset="0"/>
              <a:buChar char="•"/>
            </a:pPr>
            <a:r>
              <a:rPr lang="pt-BR"/>
              <a:t>Sugestões: Nenhuma.</a:t>
            </a:r>
            <a:endParaRPr lang="pt-BR" dirty="0"/>
          </a:p>
        </p:txBody>
      </p:sp>
    </p:spTree>
    <p:extLst>
      <p:ext uri="{BB962C8B-B14F-4D97-AF65-F5344CB8AC3E}">
        <p14:creationId xmlns:p14="http://schemas.microsoft.com/office/powerpoint/2010/main" val="2857901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Eduardo Rodrigues</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Todas as prototipações das Iterações do Módulo Rede Social.</a:t>
            </a:r>
          </a:p>
          <a:p>
            <a:pPr lvl="1">
              <a:buFont typeface="Arial" panose="020B0604020202020204" pitchFamily="34" charset="0"/>
              <a:buChar char="•"/>
            </a:pPr>
            <a:r>
              <a:rPr lang="pt-BR" dirty="0"/>
              <a:t>Principais dificuldades: Nenhuma.</a:t>
            </a:r>
          </a:p>
          <a:p>
            <a:pPr lvl="1">
              <a:buFont typeface="Arial" panose="020B0604020202020204" pitchFamily="34" charset="0"/>
              <a:buChar char="•"/>
            </a:pPr>
            <a:r>
              <a:rPr lang="pt-BR" dirty="0"/>
              <a:t>Sugestões: Sem maiores sugestões.</a:t>
            </a:r>
          </a:p>
        </p:txBody>
      </p:sp>
    </p:spTree>
    <p:extLst>
      <p:ext uri="{BB962C8B-B14F-4D97-AF65-F5344CB8AC3E}">
        <p14:creationId xmlns:p14="http://schemas.microsoft.com/office/powerpoint/2010/main" val="694532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Isabella </a:t>
            </a:r>
            <a:r>
              <a:rPr lang="pt-BR" dirty="0" err="1"/>
              <a:t>Consentino</a:t>
            </a:r>
            <a:endParaRPr lang="pt-BR" dirty="0"/>
          </a:p>
          <a:p>
            <a:pPr lvl="1">
              <a:buFont typeface="Arial" panose="020B0604020202020204" pitchFamily="34" charset="0"/>
              <a:buChar char="•"/>
            </a:pPr>
            <a:r>
              <a:rPr lang="pt-BR" dirty="0"/>
              <a:t>Papel Exercido: Analista</a:t>
            </a:r>
          </a:p>
          <a:p>
            <a:pPr lvl="1">
              <a:buFont typeface="Arial" panose="020B0604020202020204" pitchFamily="34" charset="0"/>
              <a:buChar char="•"/>
            </a:pPr>
            <a:r>
              <a:rPr lang="pt-BR" dirty="0"/>
              <a:t>Atividades que trabalhou no Bimestre: Casos de Teste, Realização dos </a:t>
            </a:r>
            <a:r>
              <a:rPr lang="pt-BR" dirty="0" err="1"/>
              <a:t>Inserts</a:t>
            </a:r>
            <a:r>
              <a:rPr lang="pt-BR" dirty="0"/>
              <a:t>.</a:t>
            </a:r>
          </a:p>
          <a:p>
            <a:pPr lvl="1">
              <a:buFont typeface="Arial" panose="020B0604020202020204" pitchFamily="34" charset="0"/>
              <a:buChar char="•"/>
            </a:pPr>
            <a:r>
              <a:rPr lang="pt-BR" dirty="0"/>
              <a:t>Principais dificuldades: Não obtive maiores dificuldades para a realização destes.</a:t>
            </a:r>
          </a:p>
          <a:p>
            <a:pPr lvl="1">
              <a:buFont typeface="Arial" panose="020B0604020202020204" pitchFamily="34" charset="0"/>
              <a:buChar char="•"/>
            </a:pPr>
            <a:r>
              <a:rPr lang="pt-BR" dirty="0"/>
              <a:t>Sugestões: Sem sugestões.</a:t>
            </a: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518054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Nathalia de Campos</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a:t>
            </a:r>
            <a:r>
              <a:rPr lang="pt-BR" dirty="0" err="1"/>
              <a:t>Inserts</a:t>
            </a:r>
            <a:r>
              <a:rPr lang="pt-BR" dirty="0"/>
              <a:t>, Casos de Teste, Layout – Conteúdo apresentação e Documentação </a:t>
            </a:r>
            <a:r>
              <a:rPr lang="pt-BR" dirty="0" err="1"/>
              <a:t>Kanbam</a:t>
            </a:r>
            <a:r>
              <a:rPr lang="pt-BR" dirty="0"/>
              <a:t>.</a:t>
            </a:r>
          </a:p>
          <a:p>
            <a:pPr lvl="1">
              <a:buFont typeface="Arial" panose="020B0604020202020204" pitchFamily="34" charset="0"/>
              <a:buChar char="•"/>
            </a:pPr>
            <a:r>
              <a:rPr lang="pt-BR" dirty="0"/>
              <a:t>Principais dificuldades: Trabalhar com o </a:t>
            </a:r>
            <a:r>
              <a:rPr lang="pt-BR" dirty="0" err="1"/>
              <a:t>phpmyadmin</a:t>
            </a:r>
            <a:r>
              <a:rPr lang="pt-BR" dirty="0"/>
              <a:t>. </a:t>
            </a:r>
          </a:p>
          <a:p>
            <a:pPr lvl="1">
              <a:buFont typeface="Arial" panose="020B0604020202020204" pitchFamily="34" charset="0"/>
              <a:buChar char="•"/>
            </a:pPr>
            <a:r>
              <a:rPr lang="pt-BR" dirty="0"/>
              <a:t>Sugestões: Não há sugestões.</a:t>
            </a:r>
          </a:p>
        </p:txBody>
      </p:sp>
    </p:spTree>
    <p:extLst>
      <p:ext uri="{BB962C8B-B14F-4D97-AF65-F5344CB8AC3E}">
        <p14:creationId xmlns:p14="http://schemas.microsoft.com/office/powerpoint/2010/main" val="1541056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Colocar em tabela, seguindo o modelo.</a:t>
            </a:r>
          </a:p>
          <a:p>
            <a:pPr algn="ctr"/>
            <a:endParaRPr lang="pt-BR" dirty="0"/>
          </a:p>
        </p:txBody>
      </p:sp>
      <p:graphicFrame>
        <p:nvGraphicFramePr>
          <p:cNvPr id="4" name="Tabela 3"/>
          <p:cNvGraphicFramePr>
            <a:graphicFrameLocks noGrp="1"/>
          </p:cNvGraphicFramePr>
          <p:nvPr>
            <p:extLst/>
          </p:nvPr>
        </p:nvGraphicFramePr>
        <p:xfrm>
          <a:off x="2062480" y="2374054"/>
          <a:ext cx="8128000" cy="259588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3582082"/>
                    </a:ext>
                  </a:extLst>
                </a:gridCol>
                <a:gridCol w="4064000">
                  <a:extLst>
                    <a:ext uri="{9D8B030D-6E8A-4147-A177-3AD203B41FA5}">
                      <a16:colId xmlns:a16="http://schemas.microsoft.com/office/drawing/2014/main" val="1536834927"/>
                    </a:ext>
                  </a:extLst>
                </a:gridCol>
              </a:tblGrid>
              <a:tr h="370840">
                <a:tc>
                  <a:txBody>
                    <a:bodyPr/>
                    <a:lstStyle/>
                    <a:p>
                      <a:pPr algn="ctr"/>
                      <a:r>
                        <a:rPr lang="pt-BR" dirty="0"/>
                        <a:t>Integrantes</a:t>
                      </a:r>
                    </a:p>
                  </a:txBody>
                  <a:tcPr/>
                </a:tc>
                <a:tc>
                  <a:txBody>
                    <a:bodyPr/>
                    <a:lstStyle/>
                    <a:p>
                      <a:pPr algn="ctr"/>
                      <a:r>
                        <a:rPr lang="pt-BR" dirty="0"/>
                        <a:t>Notas</a:t>
                      </a:r>
                    </a:p>
                  </a:txBody>
                  <a:tcPr/>
                </a:tc>
                <a:extLst>
                  <a:ext uri="{0D108BD9-81ED-4DB2-BD59-A6C34878D82A}">
                    <a16:rowId xmlns:a16="http://schemas.microsoft.com/office/drawing/2014/main" val="2470668887"/>
                  </a:ext>
                </a:extLst>
              </a:tr>
              <a:tr h="370840">
                <a:tc>
                  <a:txBody>
                    <a:bodyPr/>
                    <a:lstStyle/>
                    <a:p>
                      <a:r>
                        <a:rPr lang="pt-BR" dirty="0">
                          <a:solidFill>
                            <a:schemeClr val="tx1"/>
                          </a:solidFill>
                        </a:rPr>
                        <a:t>Carol</a:t>
                      </a:r>
                    </a:p>
                  </a:txBody>
                  <a:tcPr/>
                </a:tc>
                <a:tc>
                  <a:txBody>
                    <a:bodyPr/>
                    <a:lstStyle/>
                    <a:p>
                      <a:r>
                        <a:rPr lang="pt-BR" dirty="0"/>
                        <a:t>9,5</a:t>
                      </a:r>
                    </a:p>
                  </a:txBody>
                  <a:tcPr/>
                </a:tc>
                <a:extLst>
                  <a:ext uri="{0D108BD9-81ED-4DB2-BD59-A6C34878D82A}">
                    <a16:rowId xmlns:a16="http://schemas.microsoft.com/office/drawing/2014/main" val="1526195704"/>
                  </a:ext>
                </a:extLst>
              </a:tr>
              <a:tr h="370840">
                <a:tc>
                  <a:txBody>
                    <a:bodyPr/>
                    <a:lstStyle/>
                    <a:p>
                      <a:r>
                        <a:rPr lang="pt-BR" dirty="0">
                          <a:solidFill>
                            <a:schemeClr val="tx1"/>
                          </a:solidFill>
                        </a:rPr>
                        <a:t>Douglas</a:t>
                      </a:r>
                    </a:p>
                  </a:txBody>
                  <a:tcPr/>
                </a:tc>
                <a:tc>
                  <a:txBody>
                    <a:bodyPr/>
                    <a:lstStyle/>
                    <a:p>
                      <a:r>
                        <a:rPr lang="pt-BR" dirty="0"/>
                        <a:t>8,75</a:t>
                      </a:r>
                    </a:p>
                  </a:txBody>
                  <a:tcPr/>
                </a:tc>
                <a:extLst>
                  <a:ext uri="{0D108BD9-81ED-4DB2-BD59-A6C34878D82A}">
                    <a16:rowId xmlns:a16="http://schemas.microsoft.com/office/drawing/2014/main" val="3304996382"/>
                  </a:ext>
                </a:extLst>
              </a:tr>
              <a:tr h="370840">
                <a:tc>
                  <a:txBody>
                    <a:bodyPr/>
                    <a:lstStyle/>
                    <a:p>
                      <a:r>
                        <a:rPr lang="pt-BR" dirty="0">
                          <a:solidFill>
                            <a:schemeClr val="tx1"/>
                          </a:solidFill>
                        </a:rPr>
                        <a:t>Eduardo</a:t>
                      </a:r>
                    </a:p>
                  </a:txBody>
                  <a:tcPr/>
                </a:tc>
                <a:tc>
                  <a:txBody>
                    <a:bodyPr/>
                    <a:lstStyle/>
                    <a:p>
                      <a:r>
                        <a:rPr lang="pt-BR" dirty="0"/>
                        <a:t>9,5</a:t>
                      </a:r>
                    </a:p>
                  </a:txBody>
                  <a:tcPr/>
                </a:tc>
                <a:extLst>
                  <a:ext uri="{0D108BD9-81ED-4DB2-BD59-A6C34878D82A}">
                    <a16:rowId xmlns:a16="http://schemas.microsoft.com/office/drawing/2014/main" val="1672015640"/>
                  </a:ext>
                </a:extLst>
              </a:tr>
              <a:tr h="370840">
                <a:tc>
                  <a:txBody>
                    <a:bodyPr/>
                    <a:lstStyle/>
                    <a:p>
                      <a:r>
                        <a:rPr lang="pt-BR" dirty="0">
                          <a:solidFill>
                            <a:schemeClr val="tx1"/>
                          </a:solidFill>
                        </a:rPr>
                        <a:t>Isabella</a:t>
                      </a:r>
                    </a:p>
                  </a:txBody>
                  <a:tcPr/>
                </a:tc>
                <a:tc>
                  <a:txBody>
                    <a:bodyPr/>
                    <a:lstStyle/>
                    <a:p>
                      <a:r>
                        <a:rPr lang="pt-BR" dirty="0"/>
                        <a:t>9,75</a:t>
                      </a:r>
                    </a:p>
                  </a:txBody>
                  <a:tcPr/>
                </a:tc>
                <a:extLst>
                  <a:ext uri="{0D108BD9-81ED-4DB2-BD59-A6C34878D82A}">
                    <a16:rowId xmlns:a16="http://schemas.microsoft.com/office/drawing/2014/main" val="1082651903"/>
                  </a:ext>
                </a:extLst>
              </a:tr>
              <a:tr h="370840">
                <a:tc>
                  <a:txBody>
                    <a:bodyPr/>
                    <a:lstStyle/>
                    <a:p>
                      <a:r>
                        <a:rPr lang="pt-BR" dirty="0">
                          <a:solidFill>
                            <a:schemeClr val="tx1"/>
                          </a:solidFill>
                        </a:rPr>
                        <a:t>Nathalia</a:t>
                      </a:r>
                    </a:p>
                  </a:txBody>
                  <a:tcPr/>
                </a:tc>
                <a:tc>
                  <a:txBody>
                    <a:bodyPr/>
                    <a:lstStyle/>
                    <a:p>
                      <a:r>
                        <a:rPr lang="pt-BR" dirty="0"/>
                        <a:t>8,5</a:t>
                      </a:r>
                    </a:p>
                  </a:txBody>
                  <a:tcPr/>
                </a:tc>
                <a:extLst>
                  <a:ext uri="{0D108BD9-81ED-4DB2-BD59-A6C34878D82A}">
                    <a16:rowId xmlns:a16="http://schemas.microsoft.com/office/drawing/2014/main" val="4028827367"/>
                  </a:ext>
                </a:extLst>
              </a:tr>
              <a:tr h="370840">
                <a:tc>
                  <a:txBody>
                    <a:bodyPr/>
                    <a:lstStyle/>
                    <a:p>
                      <a:r>
                        <a:rPr lang="pt-BR" b="1" dirty="0">
                          <a:solidFill>
                            <a:schemeClr val="bg1"/>
                          </a:solidFill>
                        </a:rPr>
                        <a:t>Nota do Grupo</a:t>
                      </a:r>
                    </a:p>
                  </a:txBody>
                  <a:tcPr>
                    <a:solidFill>
                      <a:schemeClr val="accent2"/>
                    </a:solidFill>
                  </a:tcPr>
                </a:tc>
                <a:tc>
                  <a:txBody>
                    <a:bodyPr/>
                    <a:lstStyle/>
                    <a:p>
                      <a:r>
                        <a:rPr lang="pt-BR" dirty="0">
                          <a:solidFill>
                            <a:schemeClr val="bg1"/>
                          </a:solidFill>
                        </a:rPr>
                        <a:t>9,5</a:t>
                      </a:r>
                    </a:p>
                  </a:txBody>
                  <a:tcPr>
                    <a:solidFill>
                      <a:schemeClr val="accent2"/>
                    </a:solidFill>
                  </a:tcPr>
                </a:tc>
                <a:extLst>
                  <a:ext uri="{0D108BD9-81ED-4DB2-BD59-A6C34878D82A}">
                    <a16:rowId xmlns:a16="http://schemas.microsoft.com/office/drawing/2014/main" val="3397764306"/>
                  </a:ext>
                </a:extLst>
              </a:tr>
            </a:tbl>
          </a:graphicData>
        </a:graphic>
      </p:graphicFrame>
    </p:spTree>
    <p:extLst>
      <p:ext uri="{BB962C8B-B14F-4D97-AF65-F5344CB8AC3E}">
        <p14:creationId xmlns:p14="http://schemas.microsoft.com/office/powerpoint/2010/main" val="4238716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03</a:t>
            </a:r>
            <a:endParaRPr lang="pt-BR" dirty="0">
              <a:solidFill>
                <a:srgbClr val="FF0000"/>
              </a:solidFill>
            </a:endParaRPr>
          </a:p>
        </p:txBody>
      </p:sp>
    </p:spTree>
    <p:extLst>
      <p:ext uri="{BB962C8B-B14F-4D97-AF65-F5344CB8AC3E}">
        <p14:creationId xmlns:p14="http://schemas.microsoft.com/office/powerpoint/2010/main" val="4271776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graphicFrame>
        <p:nvGraphicFramePr>
          <p:cNvPr id="4" name="Tabela 3"/>
          <p:cNvGraphicFramePr>
            <a:graphicFrameLocks noGrp="1"/>
          </p:cNvGraphicFramePr>
          <p:nvPr>
            <p:extLst/>
          </p:nvPr>
        </p:nvGraphicFramePr>
        <p:xfrm>
          <a:off x="1763486" y="2036351"/>
          <a:ext cx="8778240" cy="4058135"/>
        </p:xfrm>
        <a:graphic>
          <a:graphicData uri="http://schemas.openxmlformats.org/drawingml/2006/table">
            <a:tbl>
              <a:tblPr firstRow="1" firstCol="1" bandRow="1">
                <a:tableStyleId>{21E4AEA4-8DFA-4A89-87EB-49C32662AFE0}</a:tableStyleId>
              </a:tblPr>
              <a:tblGrid>
                <a:gridCol w="1877215">
                  <a:extLst>
                    <a:ext uri="{9D8B030D-6E8A-4147-A177-3AD203B41FA5}">
                      <a16:colId xmlns:a16="http://schemas.microsoft.com/office/drawing/2014/main" val="2246435031"/>
                    </a:ext>
                  </a:extLst>
                </a:gridCol>
                <a:gridCol w="1866076">
                  <a:extLst>
                    <a:ext uri="{9D8B030D-6E8A-4147-A177-3AD203B41FA5}">
                      <a16:colId xmlns:a16="http://schemas.microsoft.com/office/drawing/2014/main" val="2887709099"/>
                    </a:ext>
                  </a:extLst>
                </a:gridCol>
                <a:gridCol w="2726696">
                  <a:extLst>
                    <a:ext uri="{9D8B030D-6E8A-4147-A177-3AD203B41FA5}">
                      <a16:colId xmlns:a16="http://schemas.microsoft.com/office/drawing/2014/main" val="3768371829"/>
                    </a:ext>
                  </a:extLst>
                </a:gridCol>
                <a:gridCol w="2308253">
                  <a:extLst>
                    <a:ext uri="{9D8B030D-6E8A-4147-A177-3AD203B41FA5}">
                      <a16:colId xmlns:a16="http://schemas.microsoft.com/office/drawing/2014/main" val="3350578918"/>
                    </a:ext>
                  </a:extLst>
                </a:gridCol>
              </a:tblGrid>
              <a:tr h="638624">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8501">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6202">
                <a:tc rowSpan="5">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Visualizar Índice de Massa Corpórea</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6202">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Visualizar Taxa de Gordura</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6202">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Visualizar Teste de Visão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r h="586202">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Visualizar Saturação de Oxigênio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102335037"/>
                  </a:ext>
                </a:extLst>
              </a:tr>
              <a:tr h="586202">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Visualizar Pressão Arterial</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304095146"/>
                  </a:ext>
                </a:extLst>
              </a:tr>
            </a:tbl>
          </a:graphicData>
        </a:graphic>
      </p:graphicFrame>
    </p:spTree>
    <p:extLst>
      <p:ext uri="{BB962C8B-B14F-4D97-AF65-F5344CB8AC3E}">
        <p14:creationId xmlns:p14="http://schemas.microsoft.com/office/powerpoint/2010/main" val="2172693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Visualizar Teste de Visão – MOD03</a:t>
            </a:r>
          </a:p>
        </p:txBody>
      </p:sp>
      <p:sp>
        <p:nvSpPr>
          <p:cNvPr id="7" name="Espaço Reservado para Conteúdo 2"/>
          <p:cNvSpPr>
            <a:spLocks noGrp="1"/>
          </p:cNvSpPr>
          <p:nvPr>
            <p:ph idx="1"/>
          </p:nvPr>
        </p:nvSpPr>
        <p:spPr>
          <a:xfrm>
            <a:off x="1178417" y="2056119"/>
            <a:ext cx="9175818" cy="3735081"/>
          </a:xfrm>
        </p:spPr>
        <p:txBody>
          <a:bodyPr>
            <a:normAutofit fontScale="92500" lnSpcReduction="20000"/>
          </a:bodyPr>
          <a:lstStyle/>
          <a:p>
            <a:pPr>
              <a:buFont typeface="Arial" panose="020B0604020202020204" pitchFamily="34" charset="0"/>
              <a:buChar char="•"/>
            </a:pPr>
            <a:r>
              <a:rPr lang="pt-BR" b="1" dirty="0"/>
              <a:t> Cenário Principal: </a:t>
            </a:r>
            <a:r>
              <a:rPr lang="pt-BR" dirty="0"/>
              <a:t>Apresentar uma interface responsável por disponibilizar ao usuário opções de pesquisar seus exames realizados de acordo com datas específicas ou períodos e visualizar a tabela de resultados e status de acordo com os testes executados. </a:t>
            </a:r>
          </a:p>
          <a:p>
            <a:pPr>
              <a:buFont typeface="Arial" panose="020B0604020202020204" pitchFamily="34" charset="0"/>
              <a:buChar char="•"/>
            </a:pPr>
            <a:r>
              <a:rPr lang="pt-BR" b="1" dirty="0"/>
              <a:t> Fluxo Alternativo #01: </a:t>
            </a:r>
            <a:r>
              <a:rPr lang="pt-BR" dirty="0"/>
              <a:t>Clicar no botão “Realizar Teste” para realizar o teste de visão, sendo assim direcionado a uma nova página para o feito. </a:t>
            </a:r>
            <a:endParaRPr lang="pt-BR" b="1" dirty="0"/>
          </a:p>
          <a:p>
            <a:pPr>
              <a:buFont typeface="Arial" panose="020B0604020202020204" pitchFamily="34" charset="0"/>
              <a:buChar char="•"/>
            </a:pPr>
            <a:r>
              <a:rPr lang="pt-BR" b="1" dirty="0"/>
              <a:t> Fluxo Alternativo #02: </a:t>
            </a:r>
            <a:r>
              <a:rPr lang="pt-BR" dirty="0"/>
              <a:t>Selecionar na tabela a opção “Alterar” para modificar o resultado gerado através do teste. </a:t>
            </a:r>
          </a:p>
          <a:p>
            <a:pPr>
              <a:buFont typeface="Arial" panose="020B0604020202020204" pitchFamily="34" charset="0"/>
              <a:buChar char="•"/>
            </a:pPr>
            <a:r>
              <a:rPr lang="pt-BR" b="1" dirty="0"/>
              <a:t> Fluxo Alternativo #03: </a:t>
            </a:r>
            <a:r>
              <a:rPr lang="pt-BR" dirty="0"/>
              <a:t>Selecionar na tabela a opção “Excluir” para deletar o resultado do gerado através do teste. </a:t>
            </a:r>
          </a:p>
          <a:p>
            <a:pPr>
              <a:buFont typeface="Arial" panose="020B0604020202020204" pitchFamily="34" charset="0"/>
              <a:buChar char="•"/>
            </a:pPr>
            <a:r>
              <a:rPr lang="pt-BR" b="1" dirty="0"/>
              <a:t> Fluxo Alternativo #04: </a:t>
            </a:r>
            <a:r>
              <a:rPr lang="pt-BR" dirty="0"/>
              <a:t>Pesquisar por uma data invalida, desse modo, o sistema exibirá uma mensagem de erro para o usuário. </a:t>
            </a:r>
          </a:p>
          <a:p>
            <a:pPr>
              <a:buFont typeface="Arial" panose="020B0604020202020204" pitchFamily="34" charset="0"/>
              <a:buChar char="•"/>
            </a:pPr>
            <a:r>
              <a:rPr lang="pt-BR" b="1" dirty="0"/>
              <a:t> Fluxo Alternativo #02: </a:t>
            </a:r>
            <a:r>
              <a:rPr lang="pt-BR" dirty="0"/>
              <a:t>Pesquisar por uma data sem nenhuma avaliação realizada, dessa modo, a tabela com os dados de teste mostrará que nada foi realizado. </a:t>
            </a:r>
          </a:p>
          <a:p>
            <a:pPr>
              <a:buFont typeface="Arial" panose="020B0604020202020204" pitchFamily="34" charset="0"/>
              <a:buChar char="•"/>
            </a:pPr>
            <a:endParaRPr lang="pt-BR" dirty="0"/>
          </a:p>
          <a:p>
            <a:pPr marL="0" indent="0">
              <a:buNone/>
            </a:pPr>
            <a:endParaRPr lang="pt-BR" dirty="0"/>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36980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9EEA4D0-8F02-4A3E-9CD4-C59C07096F92}"/>
              </a:ext>
            </a:extLst>
          </p:cNvPr>
          <p:cNvSpPr>
            <a:spLocks noGrp="1"/>
          </p:cNvSpPr>
          <p:nvPr>
            <p:ph type="title"/>
          </p:nvPr>
        </p:nvSpPr>
        <p:spPr>
          <a:xfrm>
            <a:off x="1178417" y="915696"/>
            <a:ext cx="10058400" cy="964276"/>
          </a:xfrm>
        </p:spPr>
        <p:txBody>
          <a:bodyPr>
            <a:normAutofit/>
          </a:bodyPr>
          <a:lstStyle/>
          <a:p>
            <a:r>
              <a:rPr lang="pt-BR" dirty="0"/>
              <a:t>Relatório</a:t>
            </a:r>
          </a:p>
        </p:txBody>
      </p:sp>
      <p:sp>
        <p:nvSpPr>
          <p:cNvPr id="8" name="Espaço Reservado para Conteúdo 2"/>
          <p:cNvSpPr>
            <a:spLocks noGrp="1"/>
          </p:cNvSpPr>
          <p:nvPr>
            <p:ph idx="1"/>
          </p:nvPr>
        </p:nvSpPr>
        <p:spPr>
          <a:xfrm>
            <a:off x="1178417" y="1879973"/>
            <a:ext cx="8929859" cy="3911228"/>
          </a:xfrm>
        </p:spPr>
        <p:txBody>
          <a:bodyPr>
            <a:normAutofit/>
          </a:bodyPr>
          <a:lstStyle/>
          <a:p>
            <a:pPr>
              <a:buFont typeface="Arial" panose="020B0604020202020204" pitchFamily="34" charset="0"/>
              <a:buChar char="•"/>
            </a:pPr>
            <a:r>
              <a:rPr lang="pt-BR" dirty="0"/>
              <a:t> Relatório de Alterações por Módulo </a:t>
            </a:r>
          </a:p>
        </p:txBody>
      </p:sp>
      <p:pic>
        <p:nvPicPr>
          <p:cNvPr id="2" name="Imagem 1"/>
          <p:cNvPicPr>
            <a:picLocks noChangeAspect="1"/>
          </p:cNvPicPr>
          <p:nvPr/>
        </p:nvPicPr>
        <p:blipFill>
          <a:blip r:embed="rId2"/>
          <a:stretch>
            <a:fillRect/>
          </a:stretch>
        </p:blipFill>
        <p:spPr>
          <a:xfrm>
            <a:off x="3059082" y="2194559"/>
            <a:ext cx="5824227" cy="4139739"/>
          </a:xfrm>
          <a:prstGeom prst="rect">
            <a:avLst/>
          </a:prstGeom>
        </p:spPr>
      </p:pic>
    </p:spTree>
    <p:extLst>
      <p:ext uri="{BB962C8B-B14F-4D97-AF65-F5344CB8AC3E}">
        <p14:creationId xmlns:p14="http://schemas.microsoft.com/office/powerpoint/2010/main" val="3410529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034" y="1946366"/>
            <a:ext cx="9744891" cy="4299430"/>
          </a:xfrm>
          <a:prstGeom prst="rect">
            <a:avLst/>
          </a:prstGeom>
        </p:spPr>
      </p:pic>
    </p:spTree>
    <p:extLst>
      <p:ext uri="{BB962C8B-B14F-4D97-AF65-F5344CB8AC3E}">
        <p14:creationId xmlns:p14="http://schemas.microsoft.com/office/powerpoint/2010/main" val="3332546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Visualizar Teste de Visão – MOD03</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23</a:t>
            </a:r>
          </a:p>
          <a:p>
            <a:pPr marL="0" indent="0">
              <a:buNone/>
            </a:pPr>
            <a:r>
              <a:rPr lang="pt-BR" dirty="0"/>
              <a:t>Sucessos: 23</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844258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Visualizar IMC– MOD03</a:t>
            </a:r>
          </a:p>
        </p:txBody>
      </p:sp>
      <p:sp>
        <p:nvSpPr>
          <p:cNvPr id="7" name="Espaço Reservado para Conteúdo 2"/>
          <p:cNvSpPr>
            <a:spLocks noGrp="1"/>
          </p:cNvSpPr>
          <p:nvPr>
            <p:ph idx="1"/>
          </p:nvPr>
        </p:nvSpPr>
        <p:spPr>
          <a:xfrm>
            <a:off x="1178417" y="2056119"/>
            <a:ext cx="9175818" cy="3735081"/>
          </a:xfrm>
        </p:spPr>
        <p:txBody>
          <a:bodyPr>
            <a:normAutofit fontScale="92500" lnSpcReduction="20000"/>
          </a:bodyPr>
          <a:lstStyle/>
          <a:p>
            <a:pPr>
              <a:buFont typeface="Arial" panose="020B0604020202020204" pitchFamily="34" charset="0"/>
              <a:buChar char="•"/>
            </a:pPr>
            <a:r>
              <a:rPr lang="pt-BR" b="1" dirty="0"/>
              <a:t> Cenário Principal: </a:t>
            </a:r>
            <a:r>
              <a:rPr lang="pt-BR" dirty="0"/>
              <a:t>Apresentar uma interface responsável por disponibilizar ao usuário opções de pesquisar os exames realizados através de datas especificas ou períodos, também podendo encontrar na tabela oferecida o resultado de seus testes e seu status. </a:t>
            </a:r>
            <a:endParaRPr lang="pt-BR" b="1" dirty="0"/>
          </a:p>
          <a:p>
            <a:pPr>
              <a:buFont typeface="Arial" panose="020B0604020202020204" pitchFamily="34" charset="0"/>
              <a:buChar char="•"/>
            </a:pPr>
            <a:r>
              <a:rPr lang="pt-BR" b="1" dirty="0"/>
              <a:t> Fluxo Alternativo #01: </a:t>
            </a:r>
            <a:r>
              <a:rPr lang="pt-BR" dirty="0"/>
              <a:t>Clicar no botão “Realizar Teste” para realizar o teste de índice de massa corpórea, sendo assim direcionado a uma nova página para o feito. </a:t>
            </a:r>
            <a:endParaRPr lang="pt-BR" b="1" dirty="0"/>
          </a:p>
          <a:p>
            <a:pPr>
              <a:buFont typeface="Arial" panose="020B0604020202020204" pitchFamily="34" charset="0"/>
              <a:buChar char="•"/>
            </a:pPr>
            <a:r>
              <a:rPr lang="pt-BR" b="1" dirty="0"/>
              <a:t> Fluxo Alternativo #02: </a:t>
            </a:r>
            <a:r>
              <a:rPr lang="pt-BR" dirty="0"/>
              <a:t>Selecionar na tabela a opção “Alterar” para modificar o resultado gerado através do teste. </a:t>
            </a:r>
          </a:p>
          <a:p>
            <a:pPr>
              <a:buFont typeface="Arial" panose="020B0604020202020204" pitchFamily="34" charset="0"/>
              <a:buChar char="•"/>
            </a:pPr>
            <a:r>
              <a:rPr lang="pt-BR" b="1" dirty="0"/>
              <a:t> Fluxo Alternativo #03: </a:t>
            </a:r>
            <a:r>
              <a:rPr lang="pt-BR" dirty="0"/>
              <a:t>Selecionar na tabela a opção “Excluir” para deletar o resultado do gerado através do teste. </a:t>
            </a:r>
          </a:p>
          <a:p>
            <a:pPr>
              <a:buFont typeface="Arial" panose="020B0604020202020204" pitchFamily="34" charset="0"/>
              <a:buChar char="•"/>
            </a:pPr>
            <a:r>
              <a:rPr lang="pt-BR" b="1" dirty="0"/>
              <a:t> Fluxo Alternativo #04: </a:t>
            </a:r>
            <a:r>
              <a:rPr lang="pt-BR" dirty="0"/>
              <a:t>Pesquisar por uma data invalida, desse modo, o sistema exibirá uma mensagem de erro para o usuário. </a:t>
            </a:r>
          </a:p>
          <a:p>
            <a:pPr>
              <a:buFont typeface="Arial" panose="020B0604020202020204" pitchFamily="34" charset="0"/>
              <a:buChar char="•"/>
            </a:pPr>
            <a:r>
              <a:rPr lang="pt-BR" b="1" dirty="0"/>
              <a:t> Fluxo Alternativo #02: </a:t>
            </a:r>
            <a:r>
              <a:rPr lang="pt-BR" dirty="0"/>
              <a:t>Pesquisar por uma data sem nenhuma avaliação realizada, dessa modo, a tabela com os dados de teste mostrará que nada foi realizado. </a:t>
            </a:r>
          </a:p>
          <a:p>
            <a:pPr>
              <a:buFont typeface="Arial" panose="020B0604020202020204" pitchFamily="34" charset="0"/>
              <a:buChar char="•"/>
            </a:pPr>
            <a:endParaRPr lang="pt-BR" dirty="0"/>
          </a:p>
          <a:p>
            <a:pPr marL="0" indent="0">
              <a:buNone/>
            </a:pPr>
            <a:endParaRPr lang="pt-BR" dirty="0"/>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304622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017" y="2035743"/>
            <a:ext cx="8712926" cy="4208507"/>
          </a:xfrm>
          <a:prstGeom prst="rect">
            <a:avLst/>
          </a:prstGeom>
        </p:spPr>
      </p:pic>
    </p:spTree>
    <p:extLst>
      <p:ext uri="{BB962C8B-B14F-4D97-AF65-F5344CB8AC3E}">
        <p14:creationId xmlns:p14="http://schemas.microsoft.com/office/powerpoint/2010/main" val="3274913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Visualizar IMC – MOD03</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15</a:t>
            </a:r>
          </a:p>
          <a:p>
            <a:pPr marL="0" indent="0">
              <a:buNone/>
            </a:pPr>
            <a:r>
              <a:rPr lang="pt-BR" dirty="0"/>
              <a:t>Sucessos: 15</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4130210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682735" y="2062633"/>
          <a:ext cx="8445730" cy="4034302"/>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5">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21/08/2018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Visualizar Capacidade Pulmonar</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Visualizar Batimentos Cardíacos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Lucas</a:t>
                      </a:r>
                      <a:r>
                        <a:rPr lang="pt-BR" sz="1200" u="none" strike="noStrike" baseline="0" dirty="0">
                          <a:effectLst/>
                          <a:latin typeface="+mn-lt"/>
                        </a:rPr>
                        <a:t> (</a:t>
                      </a:r>
                      <a:r>
                        <a:rPr lang="pt-BR" sz="1200" u="none" strike="noStrike" dirty="0">
                          <a:effectLst/>
                          <a:latin typeface="+mn-lt"/>
                        </a:rPr>
                        <a:t>Desenvolvedor), Ana</a:t>
                      </a:r>
                      <a:r>
                        <a:rPr lang="pt-BR" sz="1200" u="none" strike="noStrike" baseline="0" dirty="0">
                          <a:effectLst/>
                          <a:latin typeface="+mn-lt"/>
                        </a:rPr>
                        <a:t> Leticia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Realizar Índice de Massa Corpórea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Realizar Teste de Visão </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561544313"/>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Realizar Taxa de Gordura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626687971"/>
                  </a:ext>
                </a:extLst>
              </a:tr>
            </a:tbl>
          </a:graphicData>
        </a:graphic>
      </p:graphicFrame>
    </p:spTree>
    <p:extLst>
      <p:ext uri="{BB962C8B-B14F-4D97-AF65-F5344CB8AC3E}">
        <p14:creationId xmlns:p14="http://schemas.microsoft.com/office/powerpoint/2010/main" val="925391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903615" y="2023444"/>
          <a:ext cx="8445730" cy="4266273"/>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587538">
                <a:tc rowSpan="7">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endParaRPr lang="pt-BR" dirty="0"/>
                    </a:p>
                  </a:txBody>
                  <a:tcPr marL="68580" marR="68580" marT="0" marB="0"/>
                </a:tc>
                <a:tc>
                  <a:txBody>
                    <a:bodyPr/>
                    <a:lstStyle/>
                    <a:p>
                      <a:endParaRPr lang="pt-BR" dirty="0"/>
                    </a:p>
                  </a:txBody>
                  <a:tcPr marL="9525" marR="9525" marT="9525" marB="0" anchor="ctr"/>
                </a:tc>
                <a:tc>
                  <a:txBody>
                    <a:bodyPr/>
                    <a:lstStyle/>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561544313"/>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6">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Índice de Massa Corpórea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626687971"/>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Taxa de Gordura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709011056"/>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Excluir Teste de Visão </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marL="0" marR="0" indent="0" algn="ctr" defTabSz="914400" rtl="0" eaLnBrk="1" fontAlgn="ctr" latinLnBrk="0" hangingPunct="1">
                        <a:lnSpc>
                          <a:spcPct val="100000"/>
                        </a:lnSpc>
                        <a:spcBef>
                          <a:spcPts val="0"/>
                        </a:spcBef>
                        <a:spcAft>
                          <a:spcPts val="0"/>
                        </a:spcAft>
                        <a:buClrTx/>
                        <a:buSzTx/>
                        <a:buFontTx/>
                        <a:buNone/>
                        <a:tabLst/>
                        <a:defRPr/>
                      </a:pP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328409720"/>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Alterar Índice de Massa Corpórea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730192170"/>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Alterar Taxa de Gordura</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37930570"/>
                  </a:ext>
                </a:extLst>
              </a:tr>
              <a:tr h="587538">
                <a:tc vMerge="1">
                  <a:txBody>
                    <a:bodyPr/>
                    <a:lstStyle/>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vMerge="1">
                  <a:txBody>
                    <a:bodyPr/>
                    <a:lstStyle/>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Alterar Teste de Visão</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baseline="0" dirty="0">
                          <a:effectLst/>
                          <a:latin typeface="+mn-lt"/>
                        </a:rPr>
                        <a:t>Beatriz (</a:t>
                      </a:r>
                      <a:r>
                        <a:rPr lang="pt-BR" sz="1200" u="none" strike="noStrike" dirty="0">
                          <a:effectLst/>
                          <a:latin typeface="+mn-lt"/>
                        </a:rPr>
                        <a:t>Analista), Carlos</a:t>
                      </a:r>
                      <a:r>
                        <a:rPr lang="pt-BR" sz="1200" u="none" strike="noStrike" baseline="0" dirty="0">
                          <a:effectLst/>
                          <a:latin typeface="+mn-lt"/>
                        </a:rPr>
                        <a:t> (</a:t>
                      </a:r>
                      <a:r>
                        <a:rPr lang="pt-BR" sz="1200" u="none" strike="noStrike" dirty="0">
                          <a:effectLst/>
                          <a:latin typeface="+mn-lt"/>
                        </a:rPr>
                        <a:t>Desenvolvedor), Rômulo</a:t>
                      </a:r>
                      <a:r>
                        <a:rPr lang="pt-BR" sz="1200" u="none" strike="noStrike" baseline="0" dirty="0">
                          <a:effectLst/>
                          <a:latin typeface="+mn-lt"/>
                        </a:rPr>
                        <a:t> (</a:t>
                      </a:r>
                      <a:r>
                        <a:rPr lang="pt-BR" sz="1200" u="none" strike="noStrike" dirty="0">
                          <a:effectLst/>
                          <a:latin typeface="+mn-lt"/>
                        </a:rPr>
                        <a:t>DBA) </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420033939"/>
                  </a:ext>
                </a:extLst>
              </a:tr>
            </a:tbl>
          </a:graphicData>
        </a:graphic>
      </p:graphicFrame>
    </p:spTree>
    <p:extLst>
      <p:ext uri="{BB962C8B-B14F-4D97-AF65-F5344CB8AC3E}">
        <p14:creationId xmlns:p14="http://schemas.microsoft.com/office/powerpoint/2010/main" val="4529142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Realizar IMC – MOD03 </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Calcular o Índice de Massa Corpórea do usuário através das informações inseridas ou já cadastradas (Peso, Altura e Sexo).</a:t>
            </a:r>
          </a:p>
          <a:p>
            <a:pPr>
              <a:buFont typeface="Arial" panose="020B0604020202020204" pitchFamily="34" charset="0"/>
              <a:buChar char="•"/>
            </a:pPr>
            <a:r>
              <a:rPr lang="pt-BR" b="1" dirty="0"/>
              <a:t>Fluxo Alternativo #01: </a:t>
            </a:r>
            <a:r>
              <a:rPr lang="pt-BR" dirty="0"/>
              <a:t>Não preencher um campo, desse modo, fará com que o usuário seja direcionado a uma pagina com uma mensagem de erro solicitando que o campo seja preenchido. </a:t>
            </a:r>
            <a:endParaRPr lang="pt-BR" b="1" dirty="0"/>
          </a:p>
          <a:p>
            <a:pPr>
              <a:buFont typeface="Arial" panose="020B0604020202020204" pitchFamily="34" charset="0"/>
              <a:buChar char="•"/>
            </a:pPr>
            <a:r>
              <a:rPr lang="pt-BR" b="1" dirty="0"/>
              <a:t>Fluxo Alternativo #02: </a:t>
            </a:r>
            <a:r>
              <a:rPr lang="pt-BR" dirty="0"/>
              <a:t>Dados inválidos, desse modo, quando um campo sujeito a receber caracteres ou números, for preenchido de maneira invalida, uma mensagem será exibida para o usuário informando o erro. </a:t>
            </a:r>
          </a:p>
          <a:p>
            <a:pPr marL="0" indent="0">
              <a:buNone/>
            </a:pPr>
            <a:endParaRPr lang="pt-BR" dirty="0"/>
          </a:p>
        </p:txBody>
      </p:sp>
    </p:spTree>
    <p:extLst>
      <p:ext uri="{BB962C8B-B14F-4D97-AF65-F5344CB8AC3E}">
        <p14:creationId xmlns:p14="http://schemas.microsoft.com/office/powerpoint/2010/main" val="1727367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114" y="2063168"/>
            <a:ext cx="8464731" cy="3812017"/>
          </a:xfrm>
          <a:prstGeom prst="rect">
            <a:avLst/>
          </a:prstGeom>
        </p:spPr>
      </p:pic>
    </p:spTree>
    <p:extLst>
      <p:ext uri="{BB962C8B-B14F-4D97-AF65-F5344CB8AC3E}">
        <p14:creationId xmlns:p14="http://schemas.microsoft.com/office/powerpoint/2010/main" val="3279143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Realizar IMC – MOD03</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20</a:t>
            </a:r>
          </a:p>
          <a:p>
            <a:pPr marL="0" indent="0">
              <a:buNone/>
            </a:pPr>
            <a:r>
              <a:rPr lang="pt-BR" dirty="0"/>
              <a:t>Sucessos: 20</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614642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F9EEA4D0-8F02-4A3E-9CD4-C59C07096F92}"/>
              </a:ext>
            </a:extLst>
          </p:cNvPr>
          <p:cNvSpPr>
            <a:spLocks noGrp="1"/>
          </p:cNvSpPr>
          <p:nvPr>
            <p:ph type="title"/>
          </p:nvPr>
        </p:nvSpPr>
        <p:spPr>
          <a:xfrm>
            <a:off x="1178417" y="915696"/>
            <a:ext cx="10058400" cy="964276"/>
          </a:xfrm>
        </p:spPr>
        <p:txBody>
          <a:bodyPr>
            <a:normAutofit/>
          </a:bodyPr>
          <a:lstStyle/>
          <a:p>
            <a:r>
              <a:rPr lang="pt-BR" dirty="0"/>
              <a:t>Relatório</a:t>
            </a:r>
          </a:p>
        </p:txBody>
      </p:sp>
      <p:sp>
        <p:nvSpPr>
          <p:cNvPr id="8" name="Espaço Reservado para Conteúdo 2"/>
          <p:cNvSpPr>
            <a:spLocks noGrp="1"/>
          </p:cNvSpPr>
          <p:nvPr>
            <p:ph idx="1"/>
          </p:nvPr>
        </p:nvSpPr>
        <p:spPr>
          <a:xfrm>
            <a:off x="1178417" y="1879973"/>
            <a:ext cx="8929859" cy="3911228"/>
          </a:xfrm>
        </p:spPr>
        <p:txBody>
          <a:bodyPr>
            <a:normAutofit/>
          </a:bodyPr>
          <a:lstStyle/>
          <a:p>
            <a:pPr>
              <a:buFont typeface="Arial" panose="020B0604020202020204" pitchFamily="34" charset="0"/>
              <a:buChar char="•"/>
            </a:pPr>
            <a:r>
              <a:rPr lang="pt-BR" dirty="0"/>
              <a:t> Relatório de Alterações por Atributo </a:t>
            </a:r>
          </a:p>
        </p:txBody>
      </p:sp>
      <p:pic>
        <p:nvPicPr>
          <p:cNvPr id="3" name="Imagem 2"/>
          <p:cNvPicPr>
            <a:picLocks noChangeAspect="1"/>
          </p:cNvPicPr>
          <p:nvPr/>
        </p:nvPicPr>
        <p:blipFill>
          <a:blip r:embed="rId2"/>
          <a:stretch>
            <a:fillRect/>
          </a:stretch>
        </p:blipFill>
        <p:spPr>
          <a:xfrm>
            <a:off x="2851266" y="2181144"/>
            <a:ext cx="5680245" cy="4111591"/>
          </a:xfrm>
          <a:prstGeom prst="rect">
            <a:avLst/>
          </a:prstGeom>
        </p:spPr>
      </p:pic>
    </p:spTree>
    <p:extLst>
      <p:ext uri="{BB962C8B-B14F-4D97-AF65-F5344CB8AC3E}">
        <p14:creationId xmlns:p14="http://schemas.microsoft.com/office/powerpoint/2010/main" val="1326524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Realizar Teste de Visão – MOD03</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Informar ao usuário quais possíveis problemas de visão ele tem chances de possuir através de testes para miopia e hipermetropia, astigmatismo e daltonismo. Apresentados através da imagens utilizadas dos testes de Ishihara, Visão Aproximada e Distante.  </a:t>
            </a:r>
          </a:p>
          <a:p>
            <a:pPr>
              <a:buFont typeface="Arial" panose="020B0604020202020204" pitchFamily="34" charset="0"/>
              <a:buChar char="•"/>
            </a:pPr>
            <a:r>
              <a:rPr lang="pt-BR" b="1" dirty="0"/>
              <a:t>Fluxo Alternativo #01: </a:t>
            </a:r>
            <a:r>
              <a:rPr lang="pt-BR" dirty="0"/>
              <a:t>Inserção de dados em campos errados, desse modo, o usuário será informado que o preenchimento foi realizado de forma incorreta. </a:t>
            </a:r>
          </a:p>
          <a:p>
            <a:pPr>
              <a:buFont typeface="Arial" panose="020B0604020202020204" pitchFamily="34" charset="0"/>
              <a:buChar char="•"/>
            </a:pPr>
            <a:r>
              <a:rPr lang="pt-BR" b="1" dirty="0"/>
              <a:t>Fluxo Alternativo #02: </a:t>
            </a:r>
            <a:r>
              <a:rPr lang="pt-BR" dirty="0"/>
              <a:t>Campos em branco, desse modo, o usuário será direcionado a uma pagina solicitando que todos os campos sejam preenchidos corretamente.</a:t>
            </a:r>
            <a:endParaRPr lang="pt-BR" b="1"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881391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922" y="2004575"/>
            <a:ext cx="8457115" cy="4004339"/>
          </a:xfrm>
          <a:prstGeom prst="rect">
            <a:avLst/>
          </a:prstGeom>
        </p:spPr>
      </p:pic>
    </p:spTree>
    <p:extLst>
      <p:ext uri="{BB962C8B-B14F-4D97-AF65-F5344CB8AC3E}">
        <p14:creationId xmlns:p14="http://schemas.microsoft.com/office/powerpoint/2010/main" val="1895684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Realizar Teste de Visão – MOD03</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18</a:t>
            </a:r>
          </a:p>
          <a:p>
            <a:pPr marL="0" indent="0">
              <a:buNone/>
            </a:pPr>
            <a:r>
              <a:rPr lang="pt-BR" dirty="0"/>
              <a:t>Sucessos: 18</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35678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Alterar Taxa de Gordura – MOD03</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Oferece ao usuário a opção de alterar os dados que foram resultantes do teste realizado, dessa maneira, solicitando a ele o cálculo de um novo teste.</a:t>
            </a:r>
          </a:p>
          <a:p>
            <a:pPr>
              <a:buFont typeface="Arial" panose="020B0604020202020204" pitchFamily="34" charset="0"/>
              <a:buChar char="•"/>
            </a:pPr>
            <a:r>
              <a:rPr lang="pt-BR" b="1" dirty="0"/>
              <a:t>Fluxo Alternativo #01: </a:t>
            </a:r>
            <a:r>
              <a:rPr lang="pt-BR" dirty="0"/>
              <a:t>Ao selecionar a opção de alterar o teste, o usuário automaticamente deverá alterar todos os campos da tabela, como altura, idade e imc. </a:t>
            </a:r>
          </a:p>
          <a:p>
            <a:pPr>
              <a:buFont typeface="Arial" panose="020B0604020202020204" pitchFamily="34" charset="0"/>
              <a:buChar char="•"/>
            </a:pPr>
            <a:r>
              <a:rPr lang="pt-BR" b="1" dirty="0"/>
              <a:t>Fluxo Alternativo #02: </a:t>
            </a:r>
            <a:r>
              <a:rPr lang="pt-BR" dirty="0"/>
              <a:t>Alterar campos de maneira incorreta, desse modo, as alterações não serão aceitas e o usuário permanecerá com o teste do mesmo modo em que ele se encontrava. </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355440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r>
              <a:rPr lang="pt-BR" sz="2800" dirty="0"/>
              <a:t>(Repete para todos os casos de uso)</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548" y="2079644"/>
            <a:ext cx="8699863" cy="3965243"/>
          </a:xfrm>
          <a:prstGeom prst="rect">
            <a:avLst/>
          </a:prstGeom>
        </p:spPr>
      </p:pic>
    </p:spTree>
    <p:extLst>
      <p:ext uri="{BB962C8B-B14F-4D97-AF65-F5344CB8AC3E}">
        <p14:creationId xmlns:p14="http://schemas.microsoft.com/office/powerpoint/2010/main" val="26274103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Alterar Taxa de Gordura – MOD03</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6</a:t>
            </a:r>
          </a:p>
          <a:p>
            <a:pPr marL="0" indent="0">
              <a:buNone/>
            </a:pPr>
            <a:r>
              <a:rPr lang="pt-BR" dirty="0"/>
              <a:t>Sucessos: 6</a:t>
            </a:r>
          </a:p>
          <a:p>
            <a:pPr marL="0" indent="0">
              <a:buNone/>
            </a:pPr>
            <a:r>
              <a:rPr lang="pt-BR" dirty="0"/>
              <a:t>Falhas: 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161116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Status de Desenvolvimento/Testes – MOD03</a:t>
            </a:r>
          </a:p>
        </p:txBody>
      </p:sp>
      <p:graphicFrame>
        <p:nvGraphicFramePr>
          <p:cNvPr id="5" name="Tabela 4"/>
          <p:cNvGraphicFramePr>
            <a:graphicFrameLocks noGrp="1"/>
          </p:cNvGraphicFramePr>
          <p:nvPr>
            <p:extLst/>
          </p:nvPr>
        </p:nvGraphicFramePr>
        <p:xfrm>
          <a:off x="1973811" y="2199331"/>
          <a:ext cx="8127999" cy="27889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2988479576"/>
                    </a:ext>
                  </a:extLst>
                </a:gridCol>
                <a:gridCol w="2709333">
                  <a:extLst>
                    <a:ext uri="{9D8B030D-6E8A-4147-A177-3AD203B41FA5}">
                      <a16:colId xmlns:a16="http://schemas.microsoft.com/office/drawing/2014/main" val="2612327334"/>
                    </a:ext>
                  </a:extLst>
                </a:gridCol>
                <a:gridCol w="2709333">
                  <a:extLst>
                    <a:ext uri="{9D8B030D-6E8A-4147-A177-3AD203B41FA5}">
                      <a16:colId xmlns:a16="http://schemas.microsoft.com/office/drawing/2014/main" val="3814848268"/>
                    </a:ext>
                  </a:extLst>
                </a:gridCol>
              </a:tblGrid>
              <a:tr h="370840">
                <a:tc>
                  <a:txBody>
                    <a:bodyPr/>
                    <a:lstStyle/>
                    <a:p>
                      <a:pPr algn="ctr"/>
                      <a:r>
                        <a:rPr lang="pt-BR" sz="1400" dirty="0"/>
                        <a:t>Funcionalidade</a:t>
                      </a:r>
                    </a:p>
                  </a:txBody>
                  <a:tcPr/>
                </a:tc>
                <a:tc>
                  <a:txBody>
                    <a:bodyPr/>
                    <a:lstStyle/>
                    <a:p>
                      <a:pPr algn="ctr"/>
                      <a:r>
                        <a:rPr lang="pt-BR" sz="1400" dirty="0"/>
                        <a:t>% de Conclusão</a:t>
                      </a:r>
                    </a:p>
                  </a:txBody>
                  <a:tcPr/>
                </a:tc>
                <a:tc>
                  <a:txBody>
                    <a:bodyPr/>
                    <a:lstStyle/>
                    <a:p>
                      <a:pPr algn="ctr"/>
                      <a:r>
                        <a:rPr lang="pt-BR" sz="1400" dirty="0"/>
                        <a:t>Testes Executados / Totais</a:t>
                      </a:r>
                    </a:p>
                  </a:txBody>
                  <a:tcPr/>
                </a:tc>
                <a:extLst>
                  <a:ext uri="{0D108BD9-81ED-4DB2-BD59-A6C34878D82A}">
                    <a16:rowId xmlns:a16="http://schemas.microsoft.com/office/drawing/2014/main" val="591867824"/>
                  </a:ext>
                </a:extLst>
              </a:tr>
              <a:tr h="370840">
                <a:tc>
                  <a:txBody>
                    <a:bodyPr/>
                    <a:lstStyle/>
                    <a:p>
                      <a:pPr algn="ctr"/>
                      <a:r>
                        <a:rPr lang="pt-BR" sz="1400" dirty="0"/>
                        <a:t>Visualizar</a:t>
                      </a:r>
                      <a:r>
                        <a:rPr lang="pt-BR" sz="1400" baseline="0" dirty="0"/>
                        <a:t> IMC</a:t>
                      </a:r>
                      <a:endParaRPr lang="pt-BR" sz="1400" dirty="0"/>
                    </a:p>
                  </a:txBody>
                  <a:tcPr/>
                </a:tc>
                <a:tc>
                  <a:txBody>
                    <a:bodyPr/>
                    <a:lstStyle/>
                    <a:p>
                      <a:pPr algn="ctr"/>
                      <a:r>
                        <a:rPr lang="pt-BR" sz="1400" dirty="0"/>
                        <a:t>100%</a:t>
                      </a:r>
                    </a:p>
                  </a:txBody>
                  <a:tcPr/>
                </a:tc>
                <a:tc>
                  <a:txBody>
                    <a:bodyPr/>
                    <a:lstStyle/>
                    <a:p>
                      <a:pPr algn="ctr"/>
                      <a:r>
                        <a:rPr lang="pt-BR" sz="1400" dirty="0"/>
                        <a:t>15/15 (100%)</a:t>
                      </a:r>
                    </a:p>
                  </a:txBody>
                  <a:tcPr/>
                </a:tc>
                <a:extLst>
                  <a:ext uri="{0D108BD9-81ED-4DB2-BD59-A6C34878D82A}">
                    <a16:rowId xmlns:a16="http://schemas.microsoft.com/office/drawing/2014/main" val="4151336983"/>
                  </a:ext>
                </a:extLst>
              </a:tr>
              <a:tr h="370840">
                <a:tc>
                  <a:txBody>
                    <a:bodyPr/>
                    <a:lstStyle/>
                    <a:p>
                      <a:pPr algn="ctr"/>
                      <a:r>
                        <a:rPr lang="pt-BR" sz="1400" dirty="0"/>
                        <a:t> Visualizar</a:t>
                      </a:r>
                      <a:r>
                        <a:rPr lang="pt-BR" sz="1400" baseline="0" dirty="0"/>
                        <a:t> Visão</a:t>
                      </a:r>
                      <a:endParaRPr lang="pt-BR" sz="1400" dirty="0"/>
                    </a:p>
                  </a:txBody>
                  <a:tcPr/>
                </a:tc>
                <a:tc>
                  <a:txBody>
                    <a:bodyPr/>
                    <a:lstStyle/>
                    <a:p>
                      <a:pPr algn="ctr"/>
                      <a:r>
                        <a:rPr lang="pt-BR" sz="1400" dirty="0"/>
                        <a:t>100%</a:t>
                      </a:r>
                    </a:p>
                  </a:txBody>
                  <a:tcPr/>
                </a:tc>
                <a:tc>
                  <a:txBody>
                    <a:bodyPr/>
                    <a:lstStyle/>
                    <a:p>
                      <a:pPr algn="ctr"/>
                      <a:r>
                        <a:rPr lang="pt-BR" sz="1400" dirty="0"/>
                        <a:t>23/23 (100%)</a:t>
                      </a:r>
                    </a:p>
                  </a:txBody>
                  <a:tcPr/>
                </a:tc>
                <a:extLst>
                  <a:ext uri="{0D108BD9-81ED-4DB2-BD59-A6C34878D82A}">
                    <a16:rowId xmlns:a16="http://schemas.microsoft.com/office/drawing/2014/main" val="3773573166"/>
                  </a:ext>
                </a:extLst>
              </a:tr>
              <a:tr h="370840">
                <a:tc>
                  <a:txBody>
                    <a:bodyPr/>
                    <a:lstStyle/>
                    <a:p>
                      <a:pPr algn="ctr"/>
                      <a:r>
                        <a:rPr lang="pt-BR" sz="1400" dirty="0"/>
                        <a:t>Realizar</a:t>
                      </a:r>
                      <a:r>
                        <a:rPr lang="pt-BR" sz="1400" baseline="0" dirty="0"/>
                        <a:t> Teste de Visão</a:t>
                      </a:r>
                      <a:endParaRPr lang="pt-BR" sz="1400" dirty="0"/>
                    </a:p>
                  </a:txBody>
                  <a:tcPr/>
                </a:tc>
                <a:tc>
                  <a:txBody>
                    <a:bodyPr/>
                    <a:lstStyle/>
                    <a:p>
                      <a:pPr algn="ctr"/>
                      <a:r>
                        <a:rPr lang="pt-BR" sz="1400" dirty="0"/>
                        <a:t>100%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18/18</a:t>
                      </a:r>
                      <a:r>
                        <a:rPr lang="pt-BR" sz="1400" baseline="0" dirty="0"/>
                        <a:t> </a:t>
                      </a:r>
                      <a:r>
                        <a:rPr lang="pt-BR" sz="1400" dirty="0"/>
                        <a:t>(100%)</a:t>
                      </a:r>
                    </a:p>
                    <a:p>
                      <a:pPr algn="ctr"/>
                      <a:endParaRPr lang="pt-BR" sz="1400" dirty="0"/>
                    </a:p>
                  </a:txBody>
                  <a:tcPr/>
                </a:tc>
                <a:extLst>
                  <a:ext uri="{0D108BD9-81ED-4DB2-BD59-A6C34878D82A}">
                    <a16:rowId xmlns:a16="http://schemas.microsoft.com/office/drawing/2014/main" val="437919592"/>
                  </a:ext>
                </a:extLst>
              </a:tr>
              <a:tr h="370840">
                <a:tc>
                  <a:txBody>
                    <a:bodyPr/>
                    <a:lstStyle/>
                    <a:p>
                      <a:pPr algn="ctr"/>
                      <a:r>
                        <a:rPr lang="pt-BR" sz="1400" dirty="0"/>
                        <a:t>Realizar IMC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20/20 (100%)</a:t>
                      </a:r>
                    </a:p>
                    <a:p>
                      <a:pPr algn="ctr"/>
                      <a:endParaRPr lang="pt-BR" sz="1400" dirty="0"/>
                    </a:p>
                  </a:txBody>
                  <a:tcPr/>
                </a:tc>
                <a:extLst>
                  <a:ext uri="{0D108BD9-81ED-4DB2-BD59-A6C34878D82A}">
                    <a16:rowId xmlns:a16="http://schemas.microsoft.com/office/drawing/2014/main" val="1819812413"/>
                  </a:ext>
                </a:extLst>
              </a:tr>
              <a:tr h="370840">
                <a:tc>
                  <a:txBody>
                    <a:bodyPr/>
                    <a:lstStyle/>
                    <a:p>
                      <a:pPr algn="ctr"/>
                      <a:r>
                        <a:rPr lang="pt-BR" sz="1400" dirty="0"/>
                        <a:t>Alterar Taxa de Gordura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100%</a:t>
                      </a:r>
                    </a:p>
                    <a:p>
                      <a:pPr algn="ctr"/>
                      <a:endParaRPr lang="pt-BR"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400" dirty="0"/>
                        <a:t>6/6 (100%)</a:t>
                      </a:r>
                    </a:p>
                    <a:p>
                      <a:pPr algn="ctr"/>
                      <a:endParaRPr lang="pt-BR" sz="1400" dirty="0"/>
                    </a:p>
                  </a:txBody>
                  <a:tcPr/>
                </a:tc>
                <a:extLst>
                  <a:ext uri="{0D108BD9-81ED-4DB2-BD59-A6C34878D82A}">
                    <a16:rowId xmlns:a16="http://schemas.microsoft.com/office/drawing/2014/main" val="103606214"/>
                  </a:ext>
                </a:extLst>
              </a:tr>
            </a:tbl>
          </a:graphicData>
        </a:graphic>
      </p:graphicFrame>
    </p:spTree>
    <p:extLst>
      <p:ext uri="{BB962C8B-B14F-4D97-AF65-F5344CB8AC3E}">
        <p14:creationId xmlns:p14="http://schemas.microsoft.com/office/powerpoint/2010/main" val="3611638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Ana Letícia Boveloni Mathias</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Inserts e Atualização do Dicionário de Dados.</a:t>
            </a:r>
          </a:p>
          <a:p>
            <a:pPr lvl="1">
              <a:buFont typeface="Arial" panose="020B0604020202020204" pitchFamily="34" charset="0"/>
              <a:buChar char="•"/>
            </a:pPr>
            <a:r>
              <a:rPr lang="pt-BR" dirty="0"/>
              <a:t>Principais dificuldades: Nenhuma.</a:t>
            </a:r>
          </a:p>
          <a:p>
            <a:pPr lvl="1">
              <a:buFont typeface="Arial" panose="020B0604020202020204" pitchFamily="34" charset="0"/>
              <a:buChar char="•"/>
            </a:pPr>
            <a:r>
              <a:rPr lang="pt-BR" dirty="0"/>
              <a:t>Sugestões: Nenhuma.</a:t>
            </a:r>
          </a:p>
        </p:txBody>
      </p:sp>
    </p:spTree>
    <p:extLst>
      <p:ext uri="{BB962C8B-B14F-4D97-AF65-F5344CB8AC3E}">
        <p14:creationId xmlns:p14="http://schemas.microsoft.com/office/powerpoint/2010/main" val="33644928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Beatriz Galharde de Carvalho</a:t>
            </a:r>
          </a:p>
          <a:p>
            <a:pPr lvl="1">
              <a:buFont typeface="Arial" panose="020B0604020202020204" pitchFamily="34" charset="0"/>
              <a:buChar char="•"/>
            </a:pPr>
            <a:r>
              <a:rPr lang="pt-BR" dirty="0"/>
              <a:t>Papel Exercido: Analista </a:t>
            </a:r>
          </a:p>
          <a:p>
            <a:pPr lvl="1">
              <a:buFont typeface="Arial" panose="020B0604020202020204" pitchFamily="34" charset="0"/>
              <a:buChar char="•"/>
            </a:pPr>
            <a:r>
              <a:rPr lang="pt-BR" dirty="0"/>
              <a:t>Atividades que trabalhou no Bimestre: Alteração do documento de Casos de Teste, alteração do documento de Casos de Uso e Execução dos protótipos para a avaliação no Casos de teste. 	</a:t>
            </a:r>
          </a:p>
          <a:p>
            <a:pPr lvl="1">
              <a:buFont typeface="Arial" panose="020B0604020202020204" pitchFamily="34" charset="0"/>
              <a:buChar char="•"/>
            </a:pPr>
            <a:r>
              <a:rPr lang="pt-BR" dirty="0"/>
              <a:t>Principais dificuldades: Nenhuma</a:t>
            </a:r>
          </a:p>
          <a:p>
            <a:pPr lvl="1">
              <a:buFont typeface="Arial" panose="020B0604020202020204" pitchFamily="34" charset="0"/>
              <a:buChar char="•"/>
            </a:pPr>
            <a:r>
              <a:rPr lang="pt-BR" dirty="0"/>
              <a:t>Sugestões: Nenhuma. </a:t>
            </a:r>
          </a:p>
        </p:txBody>
      </p:sp>
    </p:spTree>
    <p:extLst>
      <p:ext uri="{BB962C8B-B14F-4D97-AF65-F5344CB8AC3E}">
        <p14:creationId xmlns:p14="http://schemas.microsoft.com/office/powerpoint/2010/main" val="2969217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Carlos Manuel de Jesus Pontes Valdez</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Trabalhei no backend o modulo de checkups	</a:t>
            </a:r>
          </a:p>
          <a:p>
            <a:pPr lvl="1">
              <a:buFont typeface="Arial" panose="020B0604020202020204" pitchFamily="34" charset="0"/>
              <a:buChar char="•"/>
            </a:pPr>
            <a:r>
              <a:rPr lang="pt-BR" dirty="0"/>
              <a:t>Principais dificuldades: Lidar com a desordem na criação das classes.</a:t>
            </a:r>
          </a:p>
          <a:p>
            <a:pPr lvl="1">
              <a:buFont typeface="Arial" panose="020B0604020202020204" pitchFamily="34" charset="0"/>
              <a:buChar char="•"/>
            </a:pPr>
            <a:r>
              <a:rPr lang="pt-BR" dirty="0"/>
              <a:t>Sugestões: Utilizar geradores de classes, e documentar as funções dos módulos para não ficar à mercê da incompetência de alguns programadores. </a:t>
            </a:r>
          </a:p>
        </p:txBody>
      </p:sp>
    </p:spTree>
    <p:extLst>
      <p:ext uri="{BB962C8B-B14F-4D97-AF65-F5344CB8AC3E}">
        <p14:creationId xmlns:p14="http://schemas.microsoft.com/office/powerpoint/2010/main" val="306483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01</a:t>
            </a:r>
            <a:endParaRPr lang="pt-BR" dirty="0">
              <a:solidFill>
                <a:srgbClr val="FF0000"/>
              </a:solidFill>
            </a:endParaRPr>
          </a:p>
        </p:txBody>
      </p:sp>
    </p:spTree>
    <p:extLst>
      <p:ext uri="{BB962C8B-B14F-4D97-AF65-F5344CB8AC3E}">
        <p14:creationId xmlns:p14="http://schemas.microsoft.com/office/powerpoint/2010/main" val="14358719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Lucas Guedes de Pádua</a:t>
            </a:r>
          </a:p>
          <a:p>
            <a:pPr lvl="1">
              <a:buFont typeface="Arial" panose="020B0604020202020204" pitchFamily="34" charset="0"/>
              <a:buChar char="•"/>
            </a:pPr>
            <a:r>
              <a:rPr lang="pt-BR" dirty="0"/>
              <a:t>Papel Exercido: Desenvolvedor</a:t>
            </a:r>
          </a:p>
          <a:p>
            <a:pPr lvl="1">
              <a:buFont typeface="Arial" panose="020B0604020202020204" pitchFamily="34" charset="0"/>
              <a:buChar char="•"/>
            </a:pPr>
            <a:r>
              <a:rPr lang="pt-BR" dirty="0"/>
              <a:t>Atividades que trabalhou no Bimestre: Desenvolvi o </a:t>
            </a:r>
            <a:r>
              <a:rPr lang="pt-BR" i="1" dirty="0"/>
              <a:t>front-end</a:t>
            </a:r>
            <a:r>
              <a:rPr lang="pt-BR" dirty="0"/>
              <a:t> das funcionalidades do meu protótipo.	</a:t>
            </a:r>
          </a:p>
          <a:p>
            <a:pPr lvl="1">
              <a:buFont typeface="Arial" panose="020B0604020202020204" pitchFamily="34" charset="0"/>
              <a:buChar char="•"/>
            </a:pPr>
            <a:r>
              <a:rPr lang="pt-BR" dirty="0"/>
              <a:t>Principais dificuldades: Implementar os formulários de forma correta e funcional.</a:t>
            </a:r>
          </a:p>
          <a:p>
            <a:pPr lvl="1">
              <a:buFont typeface="Arial" panose="020B0604020202020204" pitchFamily="34" charset="0"/>
              <a:buChar char="•"/>
            </a:pPr>
            <a:r>
              <a:rPr lang="pt-BR" dirty="0"/>
              <a:t>Sugestões: Nenhuma.</a:t>
            </a:r>
          </a:p>
        </p:txBody>
      </p:sp>
    </p:spTree>
    <p:extLst>
      <p:ext uri="{BB962C8B-B14F-4D97-AF65-F5344CB8AC3E}">
        <p14:creationId xmlns:p14="http://schemas.microsoft.com/office/powerpoint/2010/main" val="364310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Apresentação dos envolvidos</a:t>
            </a:r>
          </a:p>
        </p:txBody>
      </p:sp>
      <p:sp>
        <p:nvSpPr>
          <p:cNvPr id="3" name="Espaço Reservado para Conteúdo 2"/>
          <p:cNvSpPr>
            <a:spLocks noGrp="1"/>
          </p:cNvSpPr>
          <p:nvPr>
            <p:ph idx="1"/>
          </p:nvPr>
        </p:nvSpPr>
        <p:spPr>
          <a:xfrm>
            <a:off x="1097280" y="1899522"/>
            <a:ext cx="10058400" cy="4023360"/>
          </a:xfrm>
        </p:spPr>
        <p:txBody>
          <a:bodyPr/>
          <a:lstStyle/>
          <a:p>
            <a:pPr lvl="1">
              <a:buFont typeface="Arial" panose="020B0604020202020204" pitchFamily="34" charset="0"/>
              <a:buChar char="•"/>
            </a:pPr>
            <a:r>
              <a:rPr lang="pt-BR" dirty="0"/>
              <a:t>Nome: Rômulo Orlando Facchini</a:t>
            </a:r>
          </a:p>
          <a:p>
            <a:pPr lvl="1">
              <a:buFont typeface="Arial" panose="020B0604020202020204" pitchFamily="34" charset="0"/>
              <a:buChar char="•"/>
            </a:pPr>
            <a:r>
              <a:rPr lang="pt-BR" dirty="0"/>
              <a:t>Papel Exercido: DBA</a:t>
            </a:r>
          </a:p>
          <a:p>
            <a:pPr lvl="1">
              <a:buFont typeface="Arial" panose="020B0604020202020204" pitchFamily="34" charset="0"/>
              <a:buChar char="•"/>
            </a:pPr>
            <a:r>
              <a:rPr lang="pt-BR" dirty="0"/>
              <a:t>Atividades que trabalhou no Bimestre: Elaboração dos inserts e atualização do dicionário de dados. 	</a:t>
            </a:r>
          </a:p>
          <a:p>
            <a:pPr lvl="1">
              <a:buFont typeface="Arial" panose="020B0604020202020204" pitchFamily="34" charset="0"/>
              <a:buChar char="•"/>
            </a:pPr>
            <a:r>
              <a:rPr lang="pt-BR" dirty="0"/>
              <a:t>Principais dificuldades: Nenhuma.</a:t>
            </a:r>
          </a:p>
          <a:p>
            <a:pPr lvl="1">
              <a:buFont typeface="Arial" panose="020B0604020202020204" pitchFamily="34" charset="0"/>
              <a:buChar char="•"/>
            </a:pPr>
            <a:r>
              <a:rPr lang="pt-BR" dirty="0"/>
              <a:t>Sugestões: Nenhuma.</a:t>
            </a:r>
          </a:p>
        </p:txBody>
      </p:sp>
    </p:spTree>
    <p:extLst>
      <p:ext uri="{BB962C8B-B14F-4D97-AF65-F5344CB8AC3E}">
        <p14:creationId xmlns:p14="http://schemas.microsoft.com/office/powerpoint/2010/main" val="3062519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Colocar em tabela, seguindo o modelo.</a:t>
            </a:r>
          </a:p>
          <a:p>
            <a:pPr algn="ctr"/>
            <a:endParaRPr lang="pt-BR" dirty="0"/>
          </a:p>
        </p:txBody>
      </p:sp>
      <p:graphicFrame>
        <p:nvGraphicFramePr>
          <p:cNvPr id="10" name="Tabela 9"/>
          <p:cNvGraphicFramePr>
            <a:graphicFrameLocks noGrp="1"/>
          </p:cNvGraphicFramePr>
          <p:nvPr>
            <p:extLst/>
          </p:nvPr>
        </p:nvGraphicFramePr>
        <p:xfrm>
          <a:off x="1248226" y="2351314"/>
          <a:ext cx="9502504" cy="2274632"/>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617019760"/>
                    </a:ext>
                  </a:extLst>
                </a:gridCol>
                <a:gridCol w="4751252">
                  <a:extLst>
                    <a:ext uri="{9D8B030D-6E8A-4147-A177-3AD203B41FA5}">
                      <a16:colId xmlns:a16="http://schemas.microsoft.com/office/drawing/2014/main" val="500514835"/>
                    </a:ext>
                  </a:extLst>
                </a:gridCol>
              </a:tblGrid>
              <a:tr h="348930">
                <a:tc>
                  <a:txBody>
                    <a:bodyPr/>
                    <a:lstStyle/>
                    <a:p>
                      <a:pPr algn="ctr"/>
                      <a:r>
                        <a:rPr lang="pt-BR" dirty="0"/>
                        <a:t>Integrantes</a:t>
                      </a:r>
                    </a:p>
                  </a:txBody>
                  <a:tcPr/>
                </a:tc>
                <a:tc>
                  <a:txBody>
                    <a:bodyPr/>
                    <a:lstStyle/>
                    <a:p>
                      <a:pPr algn="ctr"/>
                      <a:r>
                        <a:rPr lang="pt-BR" dirty="0"/>
                        <a:t>Notas</a:t>
                      </a:r>
                    </a:p>
                  </a:txBody>
                  <a:tcPr/>
                </a:tc>
                <a:extLst>
                  <a:ext uri="{0D108BD9-81ED-4DB2-BD59-A6C34878D82A}">
                    <a16:rowId xmlns:a16="http://schemas.microsoft.com/office/drawing/2014/main" val="2539010805"/>
                  </a:ext>
                </a:extLst>
              </a:tr>
              <a:tr h="404949">
                <a:tc>
                  <a:txBody>
                    <a:bodyPr/>
                    <a:lstStyle/>
                    <a:p>
                      <a:pPr algn="ctr"/>
                      <a:r>
                        <a:rPr lang="pt-BR" dirty="0"/>
                        <a:t>Ana</a:t>
                      </a:r>
                      <a:r>
                        <a:rPr lang="pt-BR" baseline="0" dirty="0"/>
                        <a:t> Leticia Boveloni Mathias</a:t>
                      </a:r>
                      <a:endParaRPr lang="pt-BR" dirty="0"/>
                    </a:p>
                  </a:txBody>
                  <a:tcPr/>
                </a:tc>
                <a:tc>
                  <a:txBody>
                    <a:bodyPr/>
                    <a:lstStyle/>
                    <a:p>
                      <a:pPr algn="ctr"/>
                      <a:r>
                        <a:rPr lang="pt-BR" dirty="0"/>
                        <a:t>10</a:t>
                      </a:r>
                    </a:p>
                  </a:txBody>
                  <a:tcPr/>
                </a:tc>
                <a:extLst>
                  <a:ext uri="{0D108BD9-81ED-4DB2-BD59-A6C34878D82A}">
                    <a16:rowId xmlns:a16="http://schemas.microsoft.com/office/drawing/2014/main" val="2561371760"/>
                  </a:ext>
                </a:extLst>
              </a:tr>
              <a:tr h="370840">
                <a:tc>
                  <a:txBody>
                    <a:bodyPr/>
                    <a:lstStyle/>
                    <a:p>
                      <a:pPr algn="ctr"/>
                      <a:r>
                        <a:rPr lang="pt-BR" dirty="0"/>
                        <a:t>Beatriz Galharde</a:t>
                      </a:r>
                      <a:r>
                        <a:rPr lang="pt-BR" baseline="0" dirty="0"/>
                        <a:t> de Carvalho</a:t>
                      </a:r>
                      <a:endParaRPr lang="pt-BR" dirty="0"/>
                    </a:p>
                  </a:txBody>
                  <a:tcPr/>
                </a:tc>
                <a:tc>
                  <a:txBody>
                    <a:bodyPr/>
                    <a:lstStyle/>
                    <a:p>
                      <a:pPr algn="ctr"/>
                      <a:r>
                        <a:rPr lang="pt-BR" dirty="0"/>
                        <a:t>10</a:t>
                      </a:r>
                    </a:p>
                  </a:txBody>
                  <a:tcPr/>
                </a:tc>
                <a:extLst>
                  <a:ext uri="{0D108BD9-81ED-4DB2-BD59-A6C34878D82A}">
                    <a16:rowId xmlns:a16="http://schemas.microsoft.com/office/drawing/2014/main" val="326628736"/>
                  </a:ext>
                </a:extLst>
              </a:tr>
              <a:tr h="370840">
                <a:tc>
                  <a:txBody>
                    <a:bodyPr/>
                    <a:lstStyle/>
                    <a:p>
                      <a:pPr algn="ctr"/>
                      <a:r>
                        <a:rPr lang="pt-BR" dirty="0"/>
                        <a:t>Carlos Manuel de Jesus Pontes Valdez</a:t>
                      </a:r>
                    </a:p>
                  </a:txBody>
                  <a:tcPr/>
                </a:tc>
                <a:tc>
                  <a:txBody>
                    <a:bodyPr/>
                    <a:lstStyle/>
                    <a:p>
                      <a:pPr algn="ctr"/>
                      <a:r>
                        <a:rPr lang="pt-BR" dirty="0"/>
                        <a:t>10</a:t>
                      </a:r>
                    </a:p>
                  </a:txBody>
                  <a:tcPr/>
                </a:tc>
                <a:extLst>
                  <a:ext uri="{0D108BD9-81ED-4DB2-BD59-A6C34878D82A}">
                    <a16:rowId xmlns:a16="http://schemas.microsoft.com/office/drawing/2014/main" val="2295467477"/>
                  </a:ext>
                </a:extLst>
              </a:tr>
              <a:tr h="370840">
                <a:tc>
                  <a:txBody>
                    <a:bodyPr/>
                    <a:lstStyle/>
                    <a:p>
                      <a:pPr algn="ctr"/>
                      <a:r>
                        <a:rPr lang="pt-BR" dirty="0"/>
                        <a:t>Lucas Guedes de Pádua</a:t>
                      </a:r>
                    </a:p>
                  </a:txBody>
                  <a:tcPr/>
                </a:tc>
                <a:tc>
                  <a:txBody>
                    <a:bodyPr/>
                    <a:lstStyle/>
                    <a:p>
                      <a:pPr algn="ctr"/>
                      <a:r>
                        <a:rPr lang="pt-BR" dirty="0"/>
                        <a:t>8</a:t>
                      </a:r>
                    </a:p>
                  </a:txBody>
                  <a:tcPr/>
                </a:tc>
                <a:extLst>
                  <a:ext uri="{0D108BD9-81ED-4DB2-BD59-A6C34878D82A}">
                    <a16:rowId xmlns:a16="http://schemas.microsoft.com/office/drawing/2014/main" val="1828594440"/>
                  </a:ext>
                </a:extLst>
              </a:tr>
              <a:tr h="391403">
                <a:tc>
                  <a:txBody>
                    <a:bodyPr/>
                    <a:lstStyle/>
                    <a:p>
                      <a:pPr algn="ctr"/>
                      <a:r>
                        <a:rPr lang="pt-BR" dirty="0"/>
                        <a:t>Rômulo Orlando Facchini</a:t>
                      </a:r>
                    </a:p>
                  </a:txBody>
                  <a:tcPr/>
                </a:tc>
                <a:tc>
                  <a:txBody>
                    <a:bodyPr/>
                    <a:lstStyle/>
                    <a:p>
                      <a:pPr algn="ctr"/>
                      <a:r>
                        <a:rPr lang="pt-BR" dirty="0"/>
                        <a:t>9</a:t>
                      </a:r>
                    </a:p>
                  </a:txBody>
                  <a:tcPr/>
                </a:tc>
                <a:extLst>
                  <a:ext uri="{0D108BD9-81ED-4DB2-BD59-A6C34878D82A}">
                    <a16:rowId xmlns:a16="http://schemas.microsoft.com/office/drawing/2014/main" val="896478534"/>
                  </a:ext>
                </a:extLst>
              </a:tr>
            </a:tbl>
          </a:graphicData>
        </a:graphic>
      </p:graphicFrame>
      <p:graphicFrame>
        <p:nvGraphicFramePr>
          <p:cNvPr id="11" name="Tabela 10"/>
          <p:cNvGraphicFramePr>
            <a:graphicFrameLocks noGrp="1"/>
          </p:cNvGraphicFramePr>
          <p:nvPr>
            <p:extLst/>
          </p:nvPr>
        </p:nvGraphicFramePr>
        <p:xfrm>
          <a:off x="1248226" y="5282837"/>
          <a:ext cx="9502504" cy="370840"/>
        </p:xfrm>
        <a:graphic>
          <a:graphicData uri="http://schemas.openxmlformats.org/drawingml/2006/table">
            <a:tbl>
              <a:tblPr firstRow="1" bandRow="1">
                <a:tableStyleId>{21E4AEA4-8DFA-4A89-87EB-49C32662AFE0}</a:tableStyleId>
              </a:tblPr>
              <a:tblGrid>
                <a:gridCol w="4751252">
                  <a:extLst>
                    <a:ext uri="{9D8B030D-6E8A-4147-A177-3AD203B41FA5}">
                      <a16:colId xmlns:a16="http://schemas.microsoft.com/office/drawing/2014/main" val="541826003"/>
                    </a:ext>
                  </a:extLst>
                </a:gridCol>
                <a:gridCol w="4751252">
                  <a:extLst>
                    <a:ext uri="{9D8B030D-6E8A-4147-A177-3AD203B41FA5}">
                      <a16:colId xmlns:a16="http://schemas.microsoft.com/office/drawing/2014/main" val="1719050783"/>
                    </a:ext>
                  </a:extLst>
                </a:gridCol>
              </a:tblGrid>
              <a:tr h="370840">
                <a:tc>
                  <a:txBody>
                    <a:bodyPr/>
                    <a:lstStyle/>
                    <a:p>
                      <a:r>
                        <a:rPr lang="pt-BR" dirty="0"/>
                        <a:t>Nota do grupo </a:t>
                      </a:r>
                    </a:p>
                  </a:txBody>
                  <a:tcPr/>
                </a:tc>
                <a:tc>
                  <a:txBody>
                    <a:bodyPr/>
                    <a:lstStyle/>
                    <a:p>
                      <a:pPr algn="ctr"/>
                      <a:r>
                        <a:rPr lang="pt-BR"/>
                        <a:t>7.5</a:t>
                      </a:r>
                      <a:endParaRPr lang="pt-BR" dirty="0"/>
                    </a:p>
                  </a:txBody>
                  <a:tcPr/>
                </a:tc>
                <a:extLst>
                  <a:ext uri="{0D108BD9-81ED-4DB2-BD59-A6C34878D82A}">
                    <a16:rowId xmlns:a16="http://schemas.microsoft.com/office/drawing/2014/main" val="3850770135"/>
                  </a:ext>
                </a:extLst>
              </a:tr>
            </a:tbl>
          </a:graphicData>
        </a:graphic>
      </p:graphicFrame>
    </p:spTree>
    <p:extLst>
      <p:ext uri="{BB962C8B-B14F-4D97-AF65-F5344CB8AC3E}">
        <p14:creationId xmlns:p14="http://schemas.microsoft.com/office/powerpoint/2010/main" val="119910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Módulo 04</a:t>
            </a:r>
            <a:endParaRPr lang="pt-BR" dirty="0">
              <a:solidFill>
                <a:srgbClr val="FF0000"/>
              </a:solidFill>
            </a:endParaRPr>
          </a:p>
        </p:txBody>
      </p:sp>
    </p:spTree>
    <p:extLst>
      <p:ext uri="{BB962C8B-B14F-4D97-AF65-F5344CB8AC3E}">
        <p14:creationId xmlns:p14="http://schemas.microsoft.com/office/powerpoint/2010/main" val="1540637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#01</a:t>
            </a:r>
          </a:p>
        </p:txBody>
      </p:sp>
      <p:graphicFrame>
        <p:nvGraphicFramePr>
          <p:cNvPr id="4" name="Tabela 3"/>
          <p:cNvGraphicFramePr>
            <a:graphicFrameLocks noGrp="1"/>
          </p:cNvGraphicFramePr>
          <p:nvPr>
            <p:extLst/>
          </p:nvPr>
        </p:nvGraphicFramePr>
        <p:xfrm>
          <a:off x="1746296" y="2489002"/>
          <a:ext cx="8445730" cy="2459348"/>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Treinos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2">
                  <a:txBody>
                    <a:bodyPr/>
                    <a:lstStyle/>
                    <a:p>
                      <a:pPr algn="ctr" hangingPunct="0">
                        <a:lnSpc>
                          <a:spcPct val="150000"/>
                        </a:lnSpc>
                        <a:spcAft>
                          <a:spcPts val="0"/>
                        </a:spcAft>
                      </a:pPr>
                      <a:endParaRPr lang="pt-BR" sz="1200" u="none" strike="noStrike" dirty="0">
                        <a:effectLst/>
                        <a:latin typeface="+mn-lt"/>
                        <a:ea typeface="+mn-ea"/>
                        <a:cs typeface="+mn-cs"/>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p>
                      <a:pPr algn="ctr" hangingPunct="0">
                        <a:lnSpc>
                          <a:spcPct val="150000"/>
                        </a:lnSpc>
                        <a:spcAft>
                          <a:spcPts val="0"/>
                        </a:spcAft>
                      </a:pPr>
                      <a:r>
                        <a:rPr lang="pt-BR" sz="1400" dirty="0">
                          <a:effectLst/>
                          <a:latin typeface="+mn-lt"/>
                          <a:ea typeface="Times New Roman" panose="02020603050405020304" pitchFamily="18" charset="0"/>
                          <a:cs typeface="Times New Roman" panose="02020603050405020304" pitchFamily="18" charset="0"/>
                        </a:rPr>
                        <a:t>#01</a:t>
                      </a:r>
                    </a:p>
                  </a:txBody>
                  <a:tcPr marL="68580" marR="68580" marT="0" marB="0"/>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28/08/2018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Listar fichas de treinamento</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Lucas, Letícia,</a:t>
                      </a:r>
                      <a:r>
                        <a:rPr lang="pt-BR" sz="1200" u="none" strike="noStrike" baseline="0" dirty="0">
                          <a:effectLst/>
                          <a:latin typeface="+mn-lt"/>
                        </a:rPr>
                        <a:t> </a:t>
                      </a:r>
                      <a:r>
                        <a:rPr lang="pt-BR" sz="1200" u="none" strike="noStrike" dirty="0">
                          <a:effectLst/>
                          <a:latin typeface="+mn-lt"/>
                        </a:rPr>
                        <a:t>Matheus e Mayara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77519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Enviar ficha de treinamento por e-mail</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Lucas, Letícia,</a:t>
                      </a:r>
                      <a:r>
                        <a:rPr lang="pt-BR" sz="1200" u="none" strike="noStrike" baseline="0" dirty="0">
                          <a:effectLst/>
                          <a:latin typeface="+mn-lt"/>
                        </a:rPr>
                        <a:t> </a:t>
                      </a:r>
                      <a:r>
                        <a:rPr lang="pt-BR" sz="1200" u="none" strike="noStrike" dirty="0">
                          <a:effectLst/>
                          <a:latin typeface="+mn-lt"/>
                        </a:rPr>
                        <a:t>Matheus e Mayara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bl>
          </a:graphicData>
        </a:graphic>
      </p:graphicFrame>
    </p:spTree>
    <p:extLst>
      <p:ext uri="{BB962C8B-B14F-4D97-AF65-F5344CB8AC3E}">
        <p14:creationId xmlns:p14="http://schemas.microsoft.com/office/powerpoint/2010/main" val="134483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Listar Fichas de Treinamento MOD04</a:t>
            </a:r>
          </a:p>
        </p:txBody>
      </p:sp>
      <p:sp>
        <p:nvSpPr>
          <p:cNvPr id="7" name="Espaço Reservado para Conteúdo 2"/>
          <p:cNvSpPr>
            <a:spLocks noGrp="1"/>
          </p:cNvSpPr>
          <p:nvPr>
            <p:ph idx="1"/>
          </p:nvPr>
        </p:nvSpPr>
        <p:spPr>
          <a:xfrm>
            <a:off x="1178417" y="2056119"/>
            <a:ext cx="9175818" cy="3735081"/>
          </a:xfrm>
        </p:spPr>
        <p:txBody>
          <a:bodyPr>
            <a:normAutofit/>
          </a:bodyPr>
          <a:lstStyle/>
          <a:p>
            <a:pPr lvl="0" hangingPunct="0"/>
            <a:r>
              <a:rPr lang="pt-BR" b="1" dirty="0"/>
              <a:t>Cenário Principal: </a:t>
            </a:r>
            <a:r>
              <a:rPr lang="pt-BR" dirty="0"/>
              <a:t> Ao selecionar a opção Fichas de Treinamento, interface Meus Usuários, o usuário  será redirecionado à interface de “Fichas de Treinamentos do Usuário”, onde será exibida uma lista com as fichas de treinamento já criadas por este educador físico para o usuário em específico. </a:t>
            </a:r>
          </a:p>
          <a:p>
            <a:pPr lvl="0" hangingPunct="0"/>
            <a:r>
              <a:rPr lang="pt-BR" b="1" dirty="0"/>
              <a:t>Fluxo Alternativo A: </a:t>
            </a:r>
            <a:r>
              <a:rPr lang="pt-BR" dirty="0"/>
              <a:t>Pesquisar. Ocorrerá quando o usuário escrever um nome específico ou parcial no campo de busca e selecionar a opção de pesquisa. O retorno é feito por um filtro no banco de dados com apenas as fichas que correspondem ao que foi digitado.  </a:t>
            </a:r>
            <a:endParaRPr lang="pt-BR" b="1" dirty="0"/>
          </a:p>
          <a:p>
            <a:pPr lvl="0" hangingPunct="0"/>
            <a:r>
              <a:rPr lang="pt-BR" b="1" dirty="0"/>
              <a:t>Fluxo Alternativo B: </a:t>
            </a:r>
            <a:r>
              <a:rPr lang="pt-BR" dirty="0"/>
              <a:t>Adicionar.  Ao clicar no botão de adicionar, o usuário será redirecionado para outra tela, onde será criada uma nova ficha. </a:t>
            </a:r>
          </a:p>
        </p:txBody>
      </p:sp>
    </p:spTree>
    <p:extLst>
      <p:ext uri="{BB962C8B-B14F-4D97-AF65-F5344CB8AC3E}">
        <p14:creationId xmlns:p14="http://schemas.microsoft.com/office/powerpoint/2010/main" val="14849178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 Listar Fichas de Treinamento MOD04</a:t>
            </a:r>
          </a:p>
        </p:txBody>
      </p:sp>
      <p:sp>
        <p:nvSpPr>
          <p:cNvPr id="3" name="Espaço Reservado para Conteúdo 2"/>
          <p:cNvSpPr>
            <a:spLocks noGrp="1"/>
          </p:cNvSpPr>
          <p:nvPr>
            <p:ph idx="1"/>
          </p:nvPr>
        </p:nvSpPr>
        <p:spPr/>
        <p:txBody>
          <a:bodyPr>
            <a:normAutofit/>
          </a:bodyPr>
          <a:lstStyle/>
          <a:p>
            <a:r>
              <a:rPr lang="pt-BR" sz="2400" b="1" dirty="0"/>
              <a:t>Fluxo Alternativo C: </a:t>
            </a:r>
            <a:r>
              <a:rPr lang="pt-BR" sz="2400" dirty="0"/>
              <a:t>Visualizar. Clicando em exibir dados, o usuário será redirecionado para uma tela com todos os dados da Ficha de Treinamento selecionada. </a:t>
            </a:r>
          </a:p>
          <a:p>
            <a:r>
              <a:rPr lang="pt-BR" sz="2400" b="1" dirty="0"/>
              <a:t>Fluxo Alternativo D: </a:t>
            </a:r>
            <a:r>
              <a:rPr lang="pt-BR" sz="2400" dirty="0"/>
              <a:t>Enviar Ficha Por E-mail. Ao selecionar o botão de enviar por e-mail, o usuário será levado a outra tela a qual possibilita o envio da ficha por e-mail. </a:t>
            </a:r>
          </a:p>
          <a:p>
            <a:pPr marL="0" indent="0">
              <a:buNone/>
            </a:pPr>
            <a:endParaRPr lang="pt-BR" dirty="0"/>
          </a:p>
          <a:p>
            <a:endParaRPr lang="pt-BR" dirty="0"/>
          </a:p>
        </p:txBody>
      </p:sp>
    </p:spTree>
    <p:extLst>
      <p:ext uri="{BB962C8B-B14F-4D97-AF65-F5344CB8AC3E}">
        <p14:creationId xmlns:p14="http://schemas.microsoft.com/office/powerpoint/2010/main" val="2912444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1026" name="Picture 2" descr="C:\Users\LETÍCIA\Downloads\WhatsApp Image 2018-09-25 at 19.44.58.jpeg">
            <a:hlinkClick r:id="rId2" action="ppaction://hlinkfile"/>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6" t="14396" r="988" b="16493"/>
          <a:stretch/>
        </p:blipFill>
        <p:spPr bwMode="auto">
          <a:xfrm>
            <a:off x="838862" y="1962647"/>
            <a:ext cx="10575236" cy="4011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824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05</a:t>
            </a:r>
          </a:p>
          <a:p>
            <a:pPr marL="0" indent="0">
              <a:buNone/>
            </a:pPr>
            <a:r>
              <a:rPr lang="pt-BR" dirty="0"/>
              <a:t>Sucessos: 05</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599191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Enviar ficha de treinamento por e-mail MOD04</a:t>
            </a:r>
          </a:p>
        </p:txBody>
      </p:sp>
      <p:sp>
        <p:nvSpPr>
          <p:cNvPr id="7" name="Espaço Reservado para Conteúdo 2"/>
          <p:cNvSpPr>
            <a:spLocks noGrp="1"/>
          </p:cNvSpPr>
          <p:nvPr>
            <p:ph idx="1"/>
          </p:nvPr>
        </p:nvSpPr>
        <p:spPr>
          <a:xfrm>
            <a:off x="1178417" y="2056119"/>
            <a:ext cx="9175818" cy="3735081"/>
          </a:xfrm>
        </p:spPr>
        <p:txBody>
          <a:bodyPr>
            <a:normAutofit/>
          </a:bodyPr>
          <a:lstStyle/>
          <a:p>
            <a:pPr lvl="0" hangingPunct="0"/>
            <a:r>
              <a:rPr lang="pt-BR" b="1" dirty="0"/>
              <a:t>Cenário Principal: </a:t>
            </a:r>
            <a:r>
              <a:rPr lang="pt-BR" dirty="0"/>
              <a:t> Ao selecionar a opção enviar por e-mail na interface de fichas o sistema enviara a ficha com um anexo em .PDF ao e-mail cadastrado pelo usuário com todos os dados da ficha de treinamento. </a:t>
            </a:r>
          </a:p>
          <a:p>
            <a:pPr lvl="0" hangingPunct="0"/>
            <a:r>
              <a:rPr lang="pt-BR" b="1" dirty="0"/>
              <a:t>Fluxo Alternativo A: </a:t>
            </a:r>
            <a:r>
              <a:rPr lang="pt-BR" dirty="0"/>
              <a:t>Caso o servidor de e-mail não esteja em funcionamento, o sistema armazenara o arquivo .PDF da ficha de treinamento, que será enviada pelo sistema via e-mail assim que o servidor voltar ao ar. </a:t>
            </a:r>
          </a:p>
        </p:txBody>
      </p:sp>
    </p:spTree>
    <p:extLst>
      <p:ext uri="{BB962C8B-B14F-4D97-AF65-F5344CB8AC3E}">
        <p14:creationId xmlns:p14="http://schemas.microsoft.com/office/powerpoint/2010/main" val="2984667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Interação #01</a:t>
            </a:r>
          </a:p>
        </p:txBody>
      </p:sp>
      <p:graphicFrame>
        <p:nvGraphicFramePr>
          <p:cNvPr id="4" name="Tabela 3"/>
          <p:cNvGraphicFramePr>
            <a:graphicFrameLocks noGrp="1"/>
          </p:cNvGraphicFramePr>
          <p:nvPr>
            <p:extLst/>
          </p:nvPr>
        </p:nvGraphicFramePr>
        <p:xfrm>
          <a:off x="1787238" y="2502650"/>
          <a:ext cx="8445730" cy="2859226"/>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Cadastros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#01</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28/08/2018</a:t>
                      </a:r>
                      <a:endParaRPr lang="pt-BR" sz="1200" b="0" i="0" u="none" strike="noStrike" dirty="0">
                        <a:solidFill>
                          <a:srgbClr val="000000"/>
                        </a:solidFill>
                        <a:effectLst/>
                        <a:latin typeface="+mn-lt"/>
                      </a:endParaRPr>
                    </a:p>
                    <a:p>
                      <a:pPr algn="ctr"/>
                      <a:endParaRPr lang="pt-BR" sz="1200"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Realizar cadastro</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err="1">
                          <a:effectLst/>
                          <a:latin typeface="+mn-lt"/>
                        </a:rPr>
                        <a:t>Heuler</a:t>
                      </a:r>
                      <a:r>
                        <a:rPr lang="pt-BR" sz="1200" u="none" strike="noStrike" dirty="0">
                          <a:effectLst/>
                          <a:latin typeface="+mn-lt"/>
                        </a:rPr>
                        <a:t> Rodrigues, João</a:t>
                      </a:r>
                      <a:r>
                        <a:rPr lang="pt-BR" sz="1200" u="none" strike="noStrike" baseline="0" dirty="0">
                          <a:effectLst/>
                          <a:latin typeface="+mn-lt"/>
                        </a:rPr>
                        <a:t> V. </a:t>
                      </a:r>
                      <a:r>
                        <a:rPr lang="pt-BR" sz="1200" u="none" strike="noStrike" baseline="0" dirty="0" err="1">
                          <a:effectLst/>
                          <a:latin typeface="+mn-lt"/>
                        </a:rPr>
                        <a:t>Corsi</a:t>
                      </a:r>
                      <a:r>
                        <a:rPr lang="pt-BR" sz="1200" u="none" strike="noStrike" dirty="0">
                          <a:effectLst/>
                          <a:latin typeface="+mn-lt"/>
                        </a:rPr>
                        <a:t>, João</a:t>
                      </a:r>
                      <a:r>
                        <a:rPr lang="pt-BR" sz="1200" u="none" strike="noStrike" baseline="0" dirty="0">
                          <a:effectLst/>
                          <a:latin typeface="+mn-lt"/>
                        </a:rPr>
                        <a:t> Pacheco</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err="1">
                          <a:ln>
                            <a:noFill/>
                          </a:ln>
                          <a:solidFill>
                            <a:srgbClr val="000000"/>
                          </a:solidFill>
                          <a:effectLst/>
                          <a:uLnTx/>
                          <a:uFillTx/>
                          <a:latin typeface="Calibri" panose="020F0502020204030204"/>
                          <a:ea typeface="+mn-ea"/>
                          <a:cs typeface="+mn-cs"/>
                        </a:rPr>
                        <a:t>Logar</a:t>
                      </a: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 no sistema</a:t>
                      </a: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err="1">
                          <a:effectLst/>
                          <a:latin typeface="+mn-lt"/>
                        </a:rPr>
                        <a:t>Heuler</a:t>
                      </a:r>
                      <a:r>
                        <a:rPr lang="pt-BR" sz="1200" u="none" strike="noStrike" dirty="0">
                          <a:effectLst/>
                          <a:latin typeface="+mn-lt"/>
                        </a:rPr>
                        <a:t> Rodrigues, João</a:t>
                      </a:r>
                      <a:r>
                        <a:rPr lang="pt-BR" sz="1200" u="none" strike="noStrike" baseline="0" dirty="0">
                          <a:effectLst/>
                          <a:latin typeface="+mn-lt"/>
                        </a:rPr>
                        <a:t> V. </a:t>
                      </a:r>
                      <a:r>
                        <a:rPr lang="pt-BR" sz="1200" u="none" strike="noStrike" baseline="0" dirty="0" err="1">
                          <a:effectLst/>
                          <a:latin typeface="+mn-lt"/>
                        </a:rPr>
                        <a:t>Corsi</a:t>
                      </a:r>
                      <a:r>
                        <a:rPr lang="pt-BR" sz="1200" u="none" strike="noStrike" dirty="0">
                          <a:effectLst/>
                          <a:latin typeface="+mn-lt"/>
                        </a:rPr>
                        <a:t>, João</a:t>
                      </a:r>
                      <a:r>
                        <a:rPr lang="pt-BR" sz="1200" u="none" strike="noStrike" baseline="0" dirty="0">
                          <a:effectLst/>
                          <a:latin typeface="+mn-lt"/>
                        </a:rPr>
                        <a:t> Pacheco</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rPr>
                        <a:t>Adicionar patologias e medicações continuas</a:t>
                      </a:r>
                    </a:p>
                  </a:txBody>
                  <a:tcPr marL="9525" marR="9525" marT="9525" marB="0" anchor="ctr"/>
                </a:tc>
                <a:tc>
                  <a:txBody>
                    <a:bodyPr/>
                    <a:lstStyle/>
                    <a:p>
                      <a:pPr algn="ctr" fontAlgn="ctr"/>
                      <a:r>
                        <a:rPr lang="pt-BR" sz="1200" b="0" i="0" u="none" strike="noStrike" dirty="0" err="1">
                          <a:solidFill>
                            <a:srgbClr val="000000"/>
                          </a:solidFill>
                          <a:effectLst/>
                          <a:latin typeface="+mn-lt"/>
                        </a:rPr>
                        <a:t>Heuler</a:t>
                      </a:r>
                      <a:r>
                        <a:rPr lang="pt-BR" sz="1200" b="0" i="0" u="none" strike="noStrike" dirty="0">
                          <a:solidFill>
                            <a:srgbClr val="000000"/>
                          </a:solidFill>
                          <a:effectLst/>
                          <a:latin typeface="+mn-lt"/>
                        </a:rPr>
                        <a:t> Rodrigues, Pedro Fellipe e João </a:t>
                      </a:r>
                      <a:r>
                        <a:rPr lang="pt-BR" sz="1200" b="0" i="0" u="none" strike="noStrike" dirty="0" err="1">
                          <a:solidFill>
                            <a:srgbClr val="000000"/>
                          </a:solidFill>
                          <a:effectLst/>
                          <a:latin typeface="+mn-lt"/>
                        </a:rPr>
                        <a:t>Missaci</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2044685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3" name="Imagem 2">
            <a:hlinkClick r:id="rId2" action="ppaction://hlinkfile"/>
          </p:cNvPr>
          <p:cNvPicPr>
            <a:picLocks noChangeAspect="1"/>
          </p:cNvPicPr>
          <p:nvPr/>
        </p:nvPicPr>
        <p:blipFill rotWithShape="1">
          <a:blip r:embed="rId3">
            <a:extLst>
              <a:ext uri="{28A0092B-C50C-407E-A947-70E740481C1C}">
                <a14:useLocalDpi xmlns:a14="http://schemas.microsoft.com/office/drawing/2010/main" val="0"/>
              </a:ext>
            </a:extLst>
          </a:blip>
          <a:srcRect l="8892" t="9990" r="4294" b="4986"/>
          <a:stretch/>
        </p:blipFill>
        <p:spPr>
          <a:xfrm>
            <a:off x="937307" y="2001078"/>
            <a:ext cx="10317385" cy="3882887"/>
          </a:xfrm>
          <a:prstGeom prst="rect">
            <a:avLst/>
          </a:prstGeom>
        </p:spPr>
      </p:pic>
    </p:spTree>
    <p:extLst>
      <p:ext uri="{BB962C8B-B14F-4D97-AF65-F5344CB8AC3E}">
        <p14:creationId xmlns:p14="http://schemas.microsoft.com/office/powerpoint/2010/main" val="2864194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02</a:t>
            </a:r>
          </a:p>
          <a:p>
            <a:pPr marL="0" indent="0">
              <a:buNone/>
            </a:pPr>
            <a:r>
              <a:rPr lang="pt-BR" dirty="0"/>
              <a:t>Sucessos: 02</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975506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Iteração #02</a:t>
            </a:r>
          </a:p>
        </p:txBody>
      </p:sp>
      <p:graphicFrame>
        <p:nvGraphicFramePr>
          <p:cNvPr id="4" name="Tabela 3"/>
          <p:cNvGraphicFramePr>
            <a:graphicFrameLocks noGrp="1"/>
          </p:cNvGraphicFramePr>
          <p:nvPr>
            <p:extLst/>
          </p:nvPr>
        </p:nvGraphicFramePr>
        <p:xfrm>
          <a:off x="1787238" y="2502650"/>
          <a:ext cx="8445730" cy="2859226"/>
        </p:xfrm>
        <a:graphic>
          <a:graphicData uri="http://schemas.openxmlformats.org/drawingml/2006/table">
            <a:tbl>
              <a:tblPr firstRow="1" firstCol="1" bandRow="1">
                <a:tableStyleId>{21E4AEA4-8DFA-4A89-87EB-49C32662AFE0}</a:tableStyleId>
              </a:tblPr>
              <a:tblGrid>
                <a:gridCol w="1816924">
                  <a:extLst>
                    <a:ext uri="{9D8B030D-6E8A-4147-A177-3AD203B41FA5}">
                      <a16:colId xmlns:a16="http://schemas.microsoft.com/office/drawing/2014/main" val="2246435031"/>
                    </a:ext>
                  </a:extLst>
                </a:gridCol>
                <a:gridCol w="1806142">
                  <a:extLst>
                    <a:ext uri="{9D8B030D-6E8A-4147-A177-3AD203B41FA5}">
                      <a16:colId xmlns:a16="http://schemas.microsoft.com/office/drawing/2014/main" val="2887709099"/>
                    </a:ext>
                  </a:extLst>
                </a:gridCol>
                <a:gridCol w="2639121">
                  <a:extLst>
                    <a:ext uri="{9D8B030D-6E8A-4147-A177-3AD203B41FA5}">
                      <a16:colId xmlns:a16="http://schemas.microsoft.com/office/drawing/2014/main" val="3768371829"/>
                    </a:ext>
                  </a:extLst>
                </a:gridCol>
                <a:gridCol w="2183543">
                  <a:extLst>
                    <a:ext uri="{9D8B030D-6E8A-4147-A177-3AD203B41FA5}">
                      <a16:colId xmlns:a16="http://schemas.microsoft.com/office/drawing/2014/main" val="3350578918"/>
                    </a:ext>
                  </a:extLst>
                </a:gridCol>
              </a:tblGrid>
              <a:tr h="489615">
                <a:tc gridSpan="4">
                  <a:txBody>
                    <a:bodyPr/>
                    <a:lstStyle/>
                    <a:p>
                      <a:pPr marL="0" marR="0" indent="0" algn="ctr" defTabSz="914400" rtl="0" eaLnBrk="1" fontAlgn="auto" latinLnBrk="0" hangingPunct="0">
                        <a:lnSpc>
                          <a:spcPct val="150000"/>
                        </a:lnSpc>
                        <a:spcBef>
                          <a:spcPts val="0"/>
                        </a:spcBef>
                        <a:spcAft>
                          <a:spcPts val="0"/>
                        </a:spcAft>
                        <a:buClrTx/>
                        <a:buSzTx/>
                        <a:buFontTx/>
                        <a:buNone/>
                        <a:tabLst/>
                        <a:defRPr/>
                      </a:pPr>
                      <a:r>
                        <a:rPr lang="pt-BR" sz="1400" u="none" strike="noStrike" dirty="0">
                          <a:effectLst/>
                          <a:latin typeface="+mn-lt"/>
                        </a:rPr>
                        <a:t>Planejamento das Iterações para o Desenvolvimento dos Casos de Uso - Módulo de Treinos</a:t>
                      </a:r>
                      <a:endParaRPr lang="pt-BR" sz="1400" b="1"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pPr algn="ctr" fontAlgn="ctr"/>
                      <a:endParaRPr lang="pt-BR"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62766739"/>
                  </a:ext>
                </a:extLst>
              </a:tr>
              <a:tr h="48961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t-BR" sz="1400" u="none" strike="noStrike" dirty="0">
                          <a:effectLst/>
                          <a:latin typeface="+mn-lt"/>
                        </a:rPr>
                        <a:t>Iteração</a:t>
                      </a:r>
                      <a:endParaRPr lang="pt-BR" sz="1400" b="1" i="0" u="none" strike="noStrike" dirty="0">
                        <a:solidFill>
                          <a:srgbClr val="000000"/>
                        </a:solidFill>
                        <a:effectLst/>
                        <a:latin typeface="+mn-lt"/>
                      </a:endParaRPr>
                    </a:p>
                    <a:p>
                      <a:pPr algn="ctr" fontAlgn="b"/>
                      <a:endParaRPr lang="pt-BR" sz="1400" b="1" i="0" u="none" strike="noStrike" dirty="0">
                        <a:solidFill>
                          <a:srgbClr val="000000"/>
                        </a:solidFill>
                        <a:effectLst/>
                        <a:latin typeface="+mn-lt"/>
                      </a:endParaRPr>
                    </a:p>
                  </a:txBody>
                  <a:tcPr marL="9525" marR="9525" marT="9525" marB="0" anchor="b"/>
                </a:tc>
                <a:tc>
                  <a:txBody>
                    <a:bodyPr/>
                    <a:lstStyle/>
                    <a:p>
                      <a:pPr algn="ctr" fontAlgn="ctr"/>
                      <a:r>
                        <a:rPr lang="pt-BR" sz="1400" b="1" u="none" strike="noStrike" dirty="0">
                          <a:solidFill>
                            <a:schemeClr val="bg1"/>
                          </a:solidFill>
                          <a:effectLst/>
                          <a:latin typeface="+mn-lt"/>
                        </a:rPr>
                        <a:t>Data Prevista</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u="none" strike="noStrike" dirty="0">
                          <a:solidFill>
                            <a:schemeClr val="bg1"/>
                          </a:solidFill>
                          <a:effectLst/>
                          <a:latin typeface="+mn-lt"/>
                        </a:rPr>
                        <a:t>Casos de Uso</a:t>
                      </a:r>
                      <a:endParaRPr lang="pt-BR" sz="1400" b="1" i="0" u="none" strike="noStrike" dirty="0">
                        <a:solidFill>
                          <a:schemeClr val="bg1"/>
                        </a:solidFill>
                        <a:effectLst/>
                        <a:latin typeface="+mn-lt"/>
                      </a:endParaRPr>
                    </a:p>
                  </a:txBody>
                  <a:tcPr marL="9525" marR="9525" marT="9525" marB="0" anchor="ctr">
                    <a:solidFill>
                      <a:srgbClr val="2F426A"/>
                    </a:solidFill>
                  </a:tcPr>
                </a:tc>
                <a:tc>
                  <a:txBody>
                    <a:bodyPr/>
                    <a:lstStyle/>
                    <a:p>
                      <a:pPr algn="ctr" fontAlgn="ctr"/>
                      <a:r>
                        <a:rPr lang="pt-BR" sz="1400" b="1" i="0" u="none" strike="noStrike" dirty="0">
                          <a:solidFill>
                            <a:schemeClr val="bg1"/>
                          </a:solidFill>
                          <a:effectLst/>
                          <a:latin typeface="+mn-lt"/>
                        </a:rPr>
                        <a:t>Equipe Responsável </a:t>
                      </a:r>
                    </a:p>
                  </a:txBody>
                  <a:tcPr marL="9525" marR="9525" marT="9525" marB="0" anchor="ctr">
                    <a:solidFill>
                      <a:srgbClr val="2F426A"/>
                    </a:solidFill>
                  </a:tcPr>
                </a:tc>
                <a:extLst>
                  <a:ext uri="{0D108BD9-81ED-4DB2-BD59-A6C34878D82A}">
                    <a16:rowId xmlns:a16="http://schemas.microsoft.com/office/drawing/2014/main" val="2234952982"/>
                  </a:ext>
                </a:extLst>
              </a:tr>
              <a:tr h="587538">
                <a:tc rowSpan="3">
                  <a:txBody>
                    <a:bodyPr/>
                    <a:lstStyle/>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0">
                        <a:lnSpc>
                          <a:spcPct val="150000"/>
                        </a:lnSpc>
                        <a:spcBef>
                          <a:spcPts val="0"/>
                        </a:spcBef>
                        <a:spcAft>
                          <a:spcPts val="0"/>
                        </a:spcAft>
                        <a:buClrTx/>
                        <a:buSzTx/>
                        <a:buFontTx/>
                        <a:buNone/>
                        <a:tabLst/>
                        <a:defRPr/>
                      </a:pPr>
                      <a:r>
                        <a:rPr lang="pt-BR" sz="1200" u="none" strike="noStrike" dirty="0">
                          <a:effectLst/>
                          <a:latin typeface="+mn-lt"/>
                        </a:rPr>
                        <a:t>#02</a:t>
                      </a:r>
                      <a:endParaRPr lang="pt-BR" sz="1200" b="0" i="0" u="none" strike="noStrike" dirty="0">
                        <a:solidFill>
                          <a:srgbClr val="000000"/>
                        </a:solidFill>
                        <a:effectLst/>
                        <a:latin typeface="+mn-lt"/>
                      </a:endParaRPr>
                    </a:p>
                    <a:p>
                      <a:pPr algn="ctr" hangingPunct="0">
                        <a:lnSpc>
                          <a:spcPct val="150000"/>
                        </a:lnSpc>
                        <a:spcAft>
                          <a:spcPts val="0"/>
                        </a:spcAft>
                      </a:pPr>
                      <a:endParaRPr lang="pt-BR" sz="1400" dirty="0">
                        <a:effectLst/>
                        <a:latin typeface="+mn-lt"/>
                        <a:ea typeface="Times New Roman" panose="02020603050405020304" pitchFamily="18" charset="0"/>
                        <a:cs typeface="Times New Roman" panose="02020603050405020304" pitchFamily="18" charset="0"/>
                      </a:endParaRPr>
                    </a:p>
                  </a:txBody>
                  <a:tcPr marL="68580" marR="68580" marT="0" marB="0"/>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pt-BR" sz="1200" u="none" strike="noStrike" dirty="0">
                        <a:effectLst/>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pt-BR" sz="1200" u="none" strike="noStrike" dirty="0">
                          <a:effectLst/>
                          <a:latin typeface="+mn-lt"/>
                        </a:rPr>
                        <a:t>25/09/2018</a:t>
                      </a:r>
                      <a:endParaRPr lang="pt-BR" sz="1200" b="0" i="0" u="none" strike="noStrike" dirty="0">
                        <a:solidFill>
                          <a:srgbClr val="000000"/>
                        </a:solidFill>
                        <a:effectLst/>
                        <a:latin typeface="+mn-lt"/>
                      </a:endParaRPr>
                    </a:p>
                    <a:p>
                      <a:pPr algn="ctr"/>
                      <a:endParaRPr lang="pt-BR" sz="1200" u="sng" dirty="0">
                        <a:latin typeface="+mn-lt"/>
                      </a:endParaRPr>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Listar suplementos alimentares</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Lucas, Letícia,</a:t>
                      </a:r>
                      <a:r>
                        <a:rPr lang="pt-BR" sz="1200" u="none" strike="noStrike" baseline="0" dirty="0">
                          <a:effectLst/>
                          <a:latin typeface="+mn-lt"/>
                        </a:rPr>
                        <a:t> </a:t>
                      </a:r>
                      <a:r>
                        <a:rPr lang="pt-BR" sz="1200" u="none" strike="noStrike" dirty="0">
                          <a:effectLst/>
                          <a:latin typeface="+mn-lt"/>
                        </a:rPr>
                        <a:t>Matheus e Mayara</a:t>
                      </a:r>
                      <a:endParaRPr lang="pt-BR" sz="1200" b="0" i="0" u="none" strike="noStrike" dirty="0">
                        <a:solidFill>
                          <a:srgbClr val="000000"/>
                        </a:solidFill>
                        <a:effectLst/>
                        <a:latin typeface="+mn-lt"/>
                      </a:endParaRPr>
                    </a:p>
                    <a:p>
                      <a:pPr algn="ctr" fontAlgn="ct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32501926"/>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Adicionar suplemento alimentar</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Lucas, Letícia,</a:t>
                      </a:r>
                      <a:r>
                        <a:rPr lang="pt-BR" sz="1200" u="none" strike="noStrike" baseline="0" dirty="0">
                          <a:effectLst/>
                          <a:latin typeface="+mn-lt"/>
                        </a:rPr>
                        <a:t> </a:t>
                      </a:r>
                      <a:r>
                        <a:rPr lang="pt-BR" sz="1200" u="none" strike="noStrike" dirty="0">
                          <a:effectLst/>
                          <a:latin typeface="+mn-lt"/>
                        </a:rPr>
                        <a:t>Matheus e Mayara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61923455"/>
                  </a:ext>
                </a:extLst>
              </a:tr>
              <a:tr h="587538">
                <a:tc vMerge="1">
                  <a:txBody>
                    <a:bodyPr/>
                    <a:lstStyle/>
                    <a:p>
                      <a:pPr algn="ctr" hangingPunct="0">
                        <a:lnSpc>
                          <a:spcPct val="150000"/>
                        </a:lnSpc>
                        <a:spcAft>
                          <a:spcPts val="0"/>
                        </a:spcAft>
                      </a:pPr>
                      <a:endParaRPr lang="pt-B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pt-BR" dirty="0"/>
                    </a:p>
                  </a:txBody>
                  <a:tcPr marL="68580" marR="68580" marT="0" marB="0"/>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000000"/>
                          </a:solidFill>
                          <a:effectLst/>
                          <a:uLnTx/>
                          <a:uFillTx/>
                          <a:latin typeface="+mn-lt"/>
                          <a:ea typeface="+mn-ea"/>
                          <a:cs typeface="+mn-cs"/>
                        </a:rPr>
                        <a:t>Visualizar suplemento alimentar</a:t>
                      </a:r>
                      <a:endParaRPr kumimoji="0" lang="pt-BR" sz="1200" b="0" i="0" u="none" strike="noStrike" kern="1200" cap="none" spc="0" normalizeH="0" baseline="0" noProof="0" dirty="0">
                        <a:ln>
                          <a:noFill/>
                        </a:ln>
                        <a:solidFill>
                          <a:srgbClr val="000000"/>
                        </a:solidFill>
                        <a:effectLst/>
                        <a:uLnTx/>
                        <a:uFillTx/>
                        <a:latin typeface="Calibri" panose="020F0502020204030204"/>
                        <a:ea typeface="+mn-ea"/>
                        <a:cs typeface="+mn-cs"/>
                      </a:endParaRPr>
                    </a:p>
                  </a:txBody>
                  <a:tcPr marL="9525" marR="9525"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200" u="none" strike="noStrike" dirty="0">
                          <a:effectLst/>
                          <a:latin typeface="+mn-lt"/>
                        </a:rPr>
                        <a:t> Lucas, Letícia,</a:t>
                      </a:r>
                      <a:r>
                        <a:rPr lang="pt-BR" sz="1200" u="none" strike="noStrike" baseline="0" dirty="0">
                          <a:effectLst/>
                          <a:latin typeface="+mn-lt"/>
                        </a:rPr>
                        <a:t> </a:t>
                      </a:r>
                      <a:r>
                        <a:rPr lang="pt-BR" sz="1200" u="none" strike="noStrike" dirty="0">
                          <a:effectLst/>
                          <a:latin typeface="+mn-lt"/>
                        </a:rPr>
                        <a:t>Matheus e Mayara</a:t>
                      </a:r>
                      <a:endParaRPr lang="pt-BR" sz="12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41436414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873457" y="286603"/>
            <a:ext cx="10282223" cy="1450757"/>
          </a:xfrm>
        </p:spPr>
        <p:txBody>
          <a:bodyPr/>
          <a:lstStyle/>
          <a:p>
            <a:r>
              <a:rPr lang="pt-BR" dirty="0"/>
              <a:t>Caso de Uso – Listar suplementos alimentares MOD04</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Cenário Principal: </a:t>
            </a:r>
            <a:r>
              <a:rPr lang="pt-BR" dirty="0"/>
              <a:t>Este Caso de Uso deve ocorrer sempre que o método “Suplementos Alimentares” localizado no menu for executado e é responsável por apresentar uma lista contendo todos os suplementos alimentares cadastrados no banco</a:t>
            </a:r>
          </a:p>
          <a:p>
            <a:pPr>
              <a:buFont typeface="Arial" panose="020B0604020202020204" pitchFamily="34" charset="0"/>
              <a:buChar char="•"/>
            </a:pPr>
            <a:r>
              <a:rPr lang="pt-BR" b="1" dirty="0"/>
              <a:t>Fluxo Alternativo A: </a:t>
            </a:r>
            <a:r>
              <a:rPr lang="pt-BR" dirty="0"/>
              <a:t>Nesse cenário, ao inserir o nome específico de suplemento que deseja procurar na caixa de pesquisa, e depois selecionar a opção “Confirmar”, acarretará uma pesquisa que irá gerar uma lista apenas com os suplementos com nomes correspondentes ao conjunto de caracteres que foi pesquisado.</a:t>
            </a:r>
          </a:p>
          <a:p>
            <a:pPr>
              <a:buFont typeface="Arial" panose="020B0604020202020204" pitchFamily="34" charset="0"/>
              <a:buChar char="•"/>
            </a:pPr>
            <a:r>
              <a:rPr lang="pt-BR" b="1" dirty="0"/>
              <a:t>Fluxo Alternativo B: </a:t>
            </a:r>
            <a:r>
              <a:rPr lang="pt-BR" dirty="0"/>
              <a:t>Ao clicar em “Visualizar” a tela é redirecionada para o caso de uso Editar suplementos alimentares.</a:t>
            </a:r>
          </a:p>
          <a:p>
            <a:pPr>
              <a:buFont typeface="Arial" panose="020B0604020202020204" pitchFamily="34" charset="0"/>
              <a:buChar char="•"/>
            </a:pPr>
            <a:r>
              <a:rPr lang="pt-BR" b="1" dirty="0"/>
              <a:t>Fluxo Alternativo C: </a:t>
            </a:r>
            <a:r>
              <a:rPr lang="pt-BR" dirty="0"/>
              <a:t>Ao clicar em “Adicionar suplemento alimentar” a tela é redirecionada para o caso de uso Adicionar suplementos alimentares.</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2654477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a:xfrm>
            <a:off x="873457" y="286603"/>
            <a:ext cx="10282223" cy="1450757"/>
          </a:xfrm>
        </p:spPr>
        <p:txBody>
          <a:bodyPr/>
          <a:lstStyle/>
          <a:p>
            <a:r>
              <a:rPr lang="pt-BR" dirty="0"/>
              <a:t>Caso de Uso – Listar suplementos alimentares MOD04</a:t>
            </a:r>
          </a:p>
        </p:txBody>
      </p:sp>
      <p:sp>
        <p:nvSpPr>
          <p:cNvPr id="7" name="Espaço Reservado para Conteúdo 2"/>
          <p:cNvSpPr>
            <a:spLocks noGrp="1"/>
          </p:cNvSpPr>
          <p:nvPr>
            <p:ph idx="1"/>
          </p:nvPr>
        </p:nvSpPr>
        <p:spPr>
          <a:xfrm>
            <a:off x="1178417" y="2056119"/>
            <a:ext cx="9175818" cy="3735081"/>
          </a:xfrm>
        </p:spPr>
        <p:txBody>
          <a:bodyPr>
            <a:normAutofit/>
          </a:bodyPr>
          <a:lstStyle/>
          <a:p>
            <a:pPr>
              <a:buFont typeface="Arial" panose="020B0604020202020204" pitchFamily="34" charset="0"/>
              <a:buChar char="•"/>
            </a:pPr>
            <a:r>
              <a:rPr lang="pt-BR" b="1" dirty="0"/>
              <a:t>Fluxo Alternativo D: </a:t>
            </a:r>
            <a:r>
              <a:rPr lang="pt-BR" dirty="0"/>
              <a:t>Ao clicar em “Excluir” a tela é redirecionada para o caso de </a:t>
            </a:r>
            <a:r>
              <a:rPr lang="pt-BR"/>
              <a:t>uso Excluir </a:t>
            </a:r>
            <a:r>
              <a:rPr lang="pt-BR" dirty="0"/>
              <a:t>suplementos alimentares.</a:t>
            </a:r>
          </a:p>
          <a:p>
            <a:pPr marL="0" indent="0">
              <a:buNone/>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41953215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 </a:t>
            </a:r>
          </a:p>
        </p:txBody>
      </p:sp>
      <p:pic>
        <p:nvPicPr>
          <p:cNvPr id="5" name="Imagem 4">
            <a:hlinkClick r:id="rId2" action="ppaction://hlinkfile"/>
            <a:extLst>
              <a:ext uri="{FF2B5EF4-FFF2-40B4-BE49-F238E27FC236}">
                <a16:creationId xmlns:a16="http://schemas.microsoft.com/office/drawing/2014/main" id="{D8A88E87-4DFC-4715-80B1-1B40C8827FFE}"/>
              </a:ext>
            </a:extLst>
          </p:cNvPr>
          <p:cNvPicPr>
            <a:picLocks noChangeAspect="1"/>
          </p:cNvPicPr>
          <p:nvPr/>
        </p:nvPicPr>
        <p:blipFill rotWithShape="1">
          <a:blip r:embed="rId3"/>
          <a:srcRect b="21733"/>
          <a:stretch/>
        </p:blipFill>
        <p:spPr>
          <a:xfrm>
            <a:off x="1097278" y="1881809"/>
            <a:ext cx="10058401" cy="3949147"/>
          </a:xfrm>
          <a:prstGeom prst="rect">
            <a:avLst/>
          </a:prstGeom>
        </p:spPr>
      </p:pic>
    </p:spTree>
    <p:extLst>
      <p:ext uri="{BB962C8B-B14F-4D97-AF65-F5344CB8AC3E}">
        <p14:creationId xmlns:p14="http://schemas.microsoft.com/office/powerpoint/2010/main" val="4155073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 – MOD04 </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05</a:t>
            </a:r>
          </a:p>
          <a:p>
            <a:pPr marL="0" indent="0">
              <a:buNone/>
            </a:pPr>
            <a:r>
              <a:rPr lang="pt-BR" dirty="0"/>
              <a:t>Sucessos: 05</a:t>
            </a:r>
          </a:p>
          <a:p>
            <a:pPr marL="0" indent="0">
              <a:buNone/>
            </a:pPr>
            <a:r>
              <a:rPr lang="pt-BR" dirty="0"/>
              <a:t>Falhas: 00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62112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 de Uso – Adicionar suplemento alimentar MOD04</a:t>
            </a:r>
          </a:p>
        </p:txBody>
      </p:sp>
      <p:sp>
        <p:nvSpPr>
          <p:cNvPr id="7" name="Espaço Reservado para Conteúdo 2"/>
          <p:cNvSpPr>
            <a:spLocks noGrp="1"/>
          </p:cNvSpPr>
          <p:nvPr>
            <p:ph idx="1"/>
          </p:nvPr>
        </p:nvSpPr>
        <p:spPr>
          <a:xfrm>
            <a:off x="1178417" y="2056119"/>
            <a:ext cx="9175818" cy="3735081"/>
          </a:xfrm>
        </p:spPr>
        <p:txBody>
          <a:bodyPr>
            <a:normAutofit/>
          </a:bodyPr>
          <a:lstStyle/>
          <a:p>
            <a:pPr algn="just" hangingPunct="0">
              <a:buFont typeface="Arial" panose="020B0604020202020204" pitchFamily="34" charset="0"/>
              <a:buChar char="•"/>
            </a:pPr>
            <a:r>
              <a:rPr lang="pt-BR" b="1" dirty="0"/>
              <a:t>Cenário Principal: </a:t>
            </a:r>
            <a:r>
              <a:rPr lang="pt-BR" dirty="0"/>
              <a:t>ao selecionar a opção para adicionar suplemento, deve gerar uma interface com campos a serem preenchidos para que seja inserido o suplemento no sistema.</a:t>
            </a:r>
          </a:p>
          <a:p>
            <a:pPr>
              <a:buFont typeface="Arial" panose="020B0604020202020204" pitchFamily="34" charset="0"/>
              <a:buChar char="•"/>
            </a:pPr>
            <a:r>
              <a:rPr lang="pt-BR" b="1" dirty="0"/>
              <a:t>Fluxo Alternativo A: </a:t>
            </a:r>
            <a:r>
              <a:rPr lang="pt-BR" dirty="0"/>
              <a:t>caso algum campo tenha sido preenchido de forma incorreta ou incompleta, deve abortar a inserção do suplemento e exibir uma mensagem de erro.</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4098580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Funcionalidades</a:t>
            </a:r>
          </a:p>
        </p:txBody>
      </p:sp>
      <p:pic>
        <p:nvPicPr>
          <p:cNvPr id="4" name="Imagem 3">
            <a:hlinkClick r:id="rId2"/>
            <a:extLst>
              <a:ext uri="{FF2B5EF4-FFF2-40B4-BE49-F238E27FC236}">
                <a16:creationId xmlns:a16="http://schemas.microsoft.com/office/drawing/2014/main" id="{598A0105-0840-4589-AAD2-53D30DABB70B}"/>
              </a:ext>
            </a:extLst>
          </p:cNvPr>
          <p:cNvPicPr>
            <a:picLocks noChangeAspect="1"/>
          </p:cNvPicPr>
          <p:nvPr/>
        </p:nvPicPr>
        <p:blipFill>
          <a:blip r:embed="rId3"/>
          <a:stretch>
            <a:fillRect/>
          </a:stretch>
        </p:blipFill>
        <p:spPr>
          <a:xfrm>
            <a:off x="2822506" y="1842052"/>
            <a:ext cx="6546987" cy="4414501"/>
          </a:xfrm>
          <a:prstGeom prst="rect">
            <a:avLst/>
          </a:prstGeom>
        </p:spPr>
      </p:pic>
    </p:spTree>
    <p:extLst>
      <p:ext uri="{BB962C8B-B14F-4D97-AF65-F5344CB8AC3E}">
        <p14:creationId xmlns:p14="http://schemas.microsoft.com/office/powerpoint/2010/main" val="12845082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EA4D0-8F02-4A3E-9CD4-C59C07096F92}"/>
              </a:ext>
            </a:extLst>
          </p:cNvPr>
          <p:cNvSpPr>
            <a:spLocks noGrp="1"/>
          </p:cNvSpPr>
          <p:nvPr>
            <p:ph type="title"/>
          </p:nvPr>
        </p:nvSpPr>
        <p:spPr/>
        <p:txBody>
          <a:bodyPr/>
          <a:lstStyle/>
          <a:p>
            <a:r>
              <a:rPr lang="pt-BR" dirty="0"/>
              <a:t>Casos de Teste</a:t>
            </a:r>
          </a:p>
        </p:txBody>
      </p:sp>
      <p:sp>
        <p:nvSpPr>
          <p:cNvPr id="3" name="Espaço Reservado para Conteúdo 2">
            <a:extLst>
              <a:ext uri="{FF2B5EF4-FFF2-40B4-BE49-F238E27FC236}">
                <a16:creationId xmlns:a16="http://schemas.microsoft.com/office/drawing/2014/main" id="{AC6D4600-E453-4B8C-AC7F-FA27A47A94DE}"/>
              </a:ext>
            </a:extLst>
          </p:cNvPr>
          <p:cNvSpPr>
            <a:spLocks noGrp="1"/>
          </p:cNvSpPr>
          <p:nvPr>
            <p:ph idx="1"/>
          </p:nvPr>
        </p:nvSpPr>
        <p:spPr>
          <a:xfrm>
            <a:off x="1097280" y="1845734"/>
            <a:ext cx="10058400" cy="1520921"/>
          </a:xfrm>
        </p:spPr>
        <p:txBody>
          <a:bodyPr>
            <a:normAutofit/>
          </a:bodyPr>
          <a:lstStyle/>
          <a:p>
            <a:pPr marL="0" indent="0">
              <a:buNone/>
            </a:pPr>
            <a:r>
              <a:rPr lang="pt-BR" dirty="0"/>
              <a:t>Totais de Casos de Teste: 02</a:t>
            </a:r>
          </a:p>
          <a:p>
            <a:pPr marL="0" indent="0">
              <a:buNone/>
            </a:pPr>
            <a:r>
              <a:rPr lang="pt-BR" dirty="0"/>
              <a:t>Sucessos: 01</a:t>
            </a:r>
          </a:p>
          <a:p>
            <a:pPr marL="0" indent="0">
              <a:buNone/>
            </a:pPr>
            <a:r>
              <a:rPr lang="pt-BR" dirty="0"/>
              <a:t>Falhas: 01</a:t>
            </a:r>
          </a:p>
          <a:p>
            <a:pPr marL="0" indent="0">
              <a:buNone/>
            </a:pPr>
            <a:endParaRPr lang="pt-BR" dirty="0"/>
          </a:p>
          <a:p>
            <a:pPr marL="0" indent="0">
              <a:buNone/>
            </a:pPr>
            <a:endParaRPr lang="pt-BR" dirty="0"/>
          </a:p>
        </p:txBody>
      </p:sp>
      <p:graphicFrame>
        <p:nvGraphicFramePr>
          <p:cNvPr id="4" name="Tabela 3">
            <a:extLst>
              <a:ext uri="{FF2B5EF4-FFF2-40B4-BE49-F238E27FC236}">
                <a16:creationId xmlns:a16="http://schemas.microsoft.com/office/drawing/2014/main" id="{68C236E0-4D41-4A1A-AEA6-E49F50CB6577}"/>
              </a:ext>
            </a:extLst>
          </p:cNvPr>
          <p:cNvGraphicFramePr>
            <a:graphicFrameLocks noGrp="1"/>
          </p:cNvGraphicFramePr>
          <p:nvPr>
            <p:extLst/>
          </p:nvPr>
        </p:nvGraphicFramePr>
        <p:xfrm>
          <a:off x="948855" y="3366655"/>
          <a:ext cx="10294289" cy="1907710"/>
        </p:xfrm>
        <a:graphic>
          <a:graphicData uri="http://schemas.openxmlformats.org/drawingml/2006/table">
            <a:tbl>
              <a:tblPr firstRow="1" firstCol="1" bandRow="1">
                <a:tableStyleId>{21E4AEA4-8DFA-4A89-87EB-49C32662AFE0}</a:tableStyleId>
              </a:tblPr>
              <a:tblGrid>
                <a:gridCol w="881060">
                  <a:extLst>
                    <a:ext uri="{9D8B030D-6E8A-4147-A177-3AD203B41FA5}">
                      <a16:colId xmlns:a16="http://schemas.microsoft.com/office/drawing/2014/main" val="2246435031"/>
                    </a:ext>
                  </a:extLst>
                </a:gridCol>
                <a:gridCol w="998099">
                  <a:extLst>
                    <a:ext uri="{9D8B030D-6E8A-4147-A177-3AD203B41FA5}">
                      <a16:colId xmlns:a16="http://schemas.microsoft.com/office/drawing/2014/main" val="2887709099"/>
                    </a:ext>
                  </a:extLst>
                </a:gridCol>
                <a:gridCol w="1157493">
                  <a:extLst>
                    <a:ext uri="{9D8B030D-6E8A-4147-A177-3AD203B41FA5}">
                      <a16:colId xmlns:a16="http://schemas.microsoft.com/office/drawing/2014/main" val="3768371829"/>
                    </a:ext>
                  </a:extLst>
                </a:gridCol>
                <a:gridCol w="1058841">
                  <a:extLst>
                    <a:ext uri="{9D8B030D-6E8A-4147-A177-3AD203B41FA5}">
                      <a16:colId xmlns:a16="http://schemas.microsoft.com/office/drawing/2014/main" val="3350578918"/>
                    </a:ext>
                  </a:extLst>
                </a:gridCol>
                <a:gridCol w="2850374">
                  <a:extLst>
                    <a:ext uri="{9D8B030D-6E8A-4147-A177-3AD203B41FA5}">
                      <a16:colId xmlns:a16="http://schemas.microsoft.com/office/drawing/2014/main" val="832897122"/>
                    </a:ext>
                  </a:extLst>
                </a:gridCol>
                <a:gridCol w="1222896">
                  <a:extLst>
                    <a:ext uri="{9D8B030D-6E8A-4147-A177-3AD203B41FA5}">
                      <a16:colId xmlns:a16="http://schemas.microsoft.com/office/drawing/2014/main" val="2626578361"/>
                    </a:ext>
                  </a:extLst>
                </a:gridCol>
                <a:gridCol w="1062763">
                  <a:extLst>
                    <a:ext uri="{9D8B030D-6E8A-4147-A177-3AD203B41FA5}">
                      <a16:colId xmlns:a16="http://schemas.microsoft.com/office/drawing/2014/main" val="1432287603"/>
                    </a:ext>
                  </a:extLst>
                </a:gridCol>
                <a:gridCol w="1062763">
                  <a:extLst>
                    <a:ext uri="{9D8B030D-6E8A-4147-A177-3AD203B41FA5}">
                      <a16:colId xmlns:a16="http://schemas.microsoft.com/office/drawing/2014/main" val="1802333932"/>
                    </a:ext>
                  </a:extLst>
                </a:gridCol>
              </a:tblGrid>
              <a:tr h="1017870">
                <a:tc>
                  <a:txBody>
                    <a:bodyPr/>
                    <a:lstStyle/>
                    <a:p>
                      <a:pPr algn="ctr" hangingPunct="0">
                        <a:lnSpc>
                          <a:spcPct val="150000"/>
                        </a:lnSpc>
                        <a:spcAft>
                          <a:spcPts val="0"/>
                        </a:spcAft>
                      </a:pPr>
                      <a:r>
                        <a:rPr lang="en-US" sz="1200" dirty="0">
                          <a:effectLst/>
                        </a:rPr>
                        <a:t>Casos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da Execução</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da Atividade de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Status do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Motivo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Responsável pela Correção da Falha</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dirty="0">
                          <a:effectLst/>
                        </a:rPr>
                        <a:t>Data Prevista para Novo Teste</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hangingPunct="0">
                        <a:lnSpc>
                          <a:spcPct val="150000"/>
                        </a:lnSpc>
                        <a:spcAft>
                          <a:spcPts val="0"/>
                        </a:spcAft>
                      </a:pPr>
                      <a:r>
                        <a:rPr lang="pt-BR" sz="1200" kern="1200" dirty="0">
                          <a:effectLst/>
                        </a:rPr>
                        <a:t>Situação</a:t>
                      </a:r>
                      <a:endParaRPr lang="pt-BR"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2234952982"/>
                  </a:ext>
                </a:extLst>
              </a:tr>
              <a:tr h="889840">
                <a:tc>
                  <a:txBody>
                    <a:bodyPr/>
                    <a:lstStyle/>
                    <a:p>
                      <a:pPr algn="ctr" hangingPunct="0">
                        <a:lnSpc>
                          <a:spcPct val="150000"/>
                        </a:lnSpc>
                        <a:spcAft>
                          <a:spcPts val="0"/>
                        </a:spcAft>
                      </a:pPr>
                      <a:r>
                        <a:rPr lang="en-US" sz="1200" dirty="0">
                          <a:effectLst/>
                        </a:rPr>
                        <a:t>CT #26</a:t>
                      </a:r>
                      <a:endParaRPr lang="pt-B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pt-BR" sz="1400" dirty="0"/>
                        <a:t>25/09/2018</a:t>
                      </a:r>
                    </a:p>
                  </a:txBody>
                  <a:tcPr marL="68580" marR="68580" marT="0" marB="0"/>
                </a:tc>
                <a:tc>
                  <a:txBody>
                    <a:bodyPr/>
                    <a:lstStyle/>
                    <a:p>
                      <a:pPr algn="ctr"/>
                      <a:r>
                        <a:rPr lang="pt-BR" sz="1400" dirty="0"/>
                        <a:t>Lucas R.</a:t>
                      </a:r>
                    </a:p>
                  </a:txBody>
                  <a:tcPr marL="68580" marR="68580" marT="0" marB="0"/>
                </a:tc>
                <a:tc>
                  <a:txBody>
                    <a:bodyPr/>
                    <a:lstStyle/>
                    <a:p>
                      <a:pPr algn="ctr"/>
                      <a:r>
                        <a:rPr lang="pt-BR" sz="1400" dirty="0"/>
                        <a:t>Falha</a:t>
                      </a:r>
                    </a:p>
                  </a:txBody>
                  <a:tcPr marL="68580" marR="68580" marT="0" marB="0"/>
                </a:tc>
                <a:tc>
                  <a:txBody>
                    <a:bodyPr/>
                    <a:lstStyle/>
                    <a:p>
                      <a:r>
                        <a:rPr lang="pt-BR" sz="1400" dirty="0"/>
                        <a:t>É possível adicionar um suplemento alimentar mesmo preenchendo um ou mais campos de forma incorreta ou incompleta</a:t>
                      </a:r>
                    </a:p>
                  </a:txBody>
                  <a:tcPr marL="68580" marR="68580" marT="0" marB="0"/>
                </a:tc>
                <a:tc>
                  <a:txBody>
                    <a:bodyPr/>
                    <a:lstStyle/>
                    <a:p>
                      <a:pPr algn="ctr"/>
                      <a:r>
                        <a:rPr lang="pt-BR" sz="1200" dirty="0"/>
                        <a:t>Lucas R. e Matheus</a:t>
                      </a:r>
                    </a:p>
                  </a:txBody>
                  <a:tcPr marL="68580" marR="68580" marT="0" marB="0"/>
                </a:tc>
                <a:tc>
                  <a:txBody>
                    <a:bodyPr/>
                    <a:lstStyle/>
                    <a:p>
                      <a:pPr algn="ctr"/>
                      <a:r>
                        <a:rPr lang="pt-BR" sz="1200" dirty="0"/>
                        <a:t>28/09/2018</a:t>
                      </a:r>
                    </a:p>
                  </a:txBody>
                  <a:tcPr marL="68580" marR="68580" marT="0" marB="0"/>
                </a:tc>
                <a:tc>
                  <a:txBody>
                    <a:bodyPr/>
                    <a:lstStyle/>
                    <a:p>
                      <a:pPr marL="0" algn="ctr" defTabSz="914400" rtl="0" eaLnBrk="1" latinLnBrk="0" hangingPunct="0">
                        <a:lnSpc>
                          <a:spcPct val="150000"/>
                        </a:lnSpc>
                        <a:spcAft>
                          <a:spcPts val="0"/>
                        </a:spcAft>
                      </a:pPr>
                      <a:r>
                        <a:rPr lang="pt-BR" sz="1200" kern="1200" dirty="0">
                          <a:effectLst/>
                        </a:rPr>
                        <a:t>Não corrigido</a:t>
                      </a:r>
                      <a:endParaRPr lang="pt-BR" sz="12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70963378"/>
                  </a:ext>
                </a:extLst>
              </a:tr>
            </a:tbl>
          </a:graphicData>
        </a:graphic>
      </p:graphicFrame>
    </p:spTree>
    <p:extLst>
      <p:ext uri="{BB962C8B-B14F-4D97-AF65-F5344CB8AC3E}">
        <p14:creationId xmlns:p14="http://schemas.microsoft.com/office/powerpoint/2010/main" val="679962543"/>
      </p:ext>
    </p:extLst>
  </p:cSld>
  <p:clrMapOvr>
    <a:masterClrMapping/>
  </p:clrMapOvr>
</p:sld>
</file>

<file path=ppt/theme/theme1.xml><?xml version="1.0" encoding="utf-8"?>
<a:theme xmlns:a="http://schemas.openxmlformats.org/drawingml/2006/main" name="Retrospectiva">
  <a:themeElements>
    <a:clrScheme name="Personalizada 1">
      <a:dk1>
        <a:srgbClr val="000000"/>
      </a:dk1>
      <a:lt1>
        <a:sysClr val="window" lastClr="FFFFFF"/>
      </a:lt1>
      <a:dk2>
        <a:srgbClr val="637052"/>
      </a:dk2>
      <a:lt2>
        <a:srgbClr val="CCDDEA"/>
      </a:lt2>
      <a:accent1>
        <a:srgbClr val="AD1F1F"/>
      </a:accent1>
      <a:accent2>
        <a:srgbClr val="2F426A"/>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865</TotalTime>
  <Words>12780</Words>
  <Application>Microsoft Office PowerPoint</Application>
  <PresentationFormat>Widescreen</PresentationFormat>
  <Paragraphs>2177</Paragraphs>
  <Slides>258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258</vt:i4>
      </vt:variant>
    </vt:vector>
  </HeadingPairs>
  <TitlesOfParts>
    <vt:vector size="264" baseType="lpstr">
      <vt:lpstr>Arial</vt:lpstr>
      <vt:lpstr>Calibri</vt:lpstr>
      <vt:lpstr>Calibri (Corpo)</vt:lpstr>
      <vt:lpstr>Calibri Light</vt:lpstr>
      <vt:lpstr>Times New Roman</vt:lpstr>
      <vt:lpstr>Retrospectiva</vt:lpstr>
      <vt:lpstr>Apresentação do PowerPoint</vt:lpstr>
      <vt:lpstr>Integrantes Banco de Dados </vt:lpstr>
      <vt:lpstr>Apresentação do PowerPoint</vt:lpstr>
      <vt:lpstr>Apresentação do PowerPoint</vt:lpstr>
      <vt:lpstr>Apresentação do PowerPoint</vt:lpstr>
      <vt:lpstr>Relatório</vt:lpstr>
      <vt:lpstr>Relatório</vt:lpstr>
      <vt:lpstr>Módulo 01</vt:lpstr>
      <vt:lpstr>Interação #01</vt:lpstr>
      <vt:lpstr>Interação #02</vt:lpstr>
      <vt:lpstr>Caso de Uso – MOD01</vt:lpstr>
      <vt:lpstr>Caso de Uso – MOD01</vt:lpstr>
      <vt:lpstr>Funcionalidade – Cadastro de usuários </vt:lpstr>
      <vt:lpstr>Funcionalidade – Cadastro de Educadores físicos </vt:lpstr>
      <vt:lpstr>Funcionalidade – Cadastro de Nutricionista </vt:lpstr>
      <vt:lpstr>Caso de Uso – MOD01</vt:lpstr>
      <vt:lpstr>Funcionalidade – Login</vt:lpstr>
      <vt:lpstr>Caso de Uso – MOD01</vt:lpstr>
      <vt:lpstr>Funcionalidades </vt:lpstr>
      <vt:lpstr>Caso de Uso – MOD01</vt:lpstr>
      <vt:lpstr>Funcionalidade – Recuperar Senha</vt:lpstr>
      <vt:lpstr>Caso de Uso – MOD01</vt:lpstr>
      <vt:lpstr>Funcionalidades </vt:lpstr>
      <vt:lpstr>Status de Desenvolvimento/Testes – MOD01</vt:lpstr>
      <vt:lpstr>Casos de Teste – MOD01 (Repete para todos os casos de uso)</vt:lpstr>
      <vt:lpstr>Apresentação dos envolvidos</vt:lpstr>
      <vt:lpstr>Apresentação dos envolvidos</vt:lpstr>
      <vt:lpstr>Apresentação dos envolvidos</vt:lpstr>
      <vt:lpstr>Apresentação dos envolvidos</vt:lpstr>
      <vt:lpstr>Apresentação dos envolvidos</vt:lpstr>
      <vt:lpstr>Notas</vt:lpstr>
      <vt:lpstr>Módulo 02</vt:lpstr>
      <vt:lpstr>Iteração #01</vt:lpstr>
      <vt:lpstr>Publicações na página – MOD02</vt:lpstr>
      <vt:lpstr>Funcionalidades</vt:lpstr>
      <vt:lpstr>Casos de Teste – MOD02</vt:lpstr>
      <vt:lpstr>Listagem de publicações na timeline – MOD02</vt:lpstr>
      <vt:lpstr>Funcionalidades</vt:lpstr>
      <vt:lpstr>Casos de Teste – MOD02</vt:lpstr>
      <vt:lpstr>Comentar nas publicações da pagina – MOD02</vt:lpstr>
      <vt:lpstr>Funcionalidades</vt:lpstr>
      <vt:lpstr>Casos de Teste – MOD02 </vt:lpstr>
      <vt:lpstr>Iteração #2 </vt:lpstr>
      <vt:lpstr>Curtir publicações – MOD02</vt:lpstr>
      <vt:lpstr>Funcionalidades</vt:lpstr>
      <vt:lpstr>Casos de Teste – MOD02</vt:lpstr>
      <vt:lpstr>Editar Comentário – MOD02</vt:lpstr>
      <vt:lpstr>Funcionalidades</vt:lpstr>
      <vt:lpstr>Casos de Teste – MOD02</vt:lpstr>
      <vt:lpstr>Status de Desenvolvimento/Testes – MOD02</vt:lpstr>
      <vt:lpstr>Apresentação dos envolvidos</vt:lpstr>
      <vt:lpstr>Apresentação dos envolvidos</vt:lpstr>
      <vt:lpstr>Apresentação dos envolvidos</vt:lpstr>
      <vt:lpstr>Apresentação dos envolvidos</vt:lpstr>
      <vt:lpstr>Apresentação dos envolvidos</vt:lpstr>
      <vt:lpstr>Notas</vt:lpstr>
      <vt:lpstr>Módulo 03</vt:lpstr>
      <vt:lpstr>Iteração #01</vt:lpstr>
      <vt:lpstr>Caso de Uso – Visualizar Teste de Visão – MOD03</vt:lpstr>
      <vt:lpstr>Funcionalidades</vt:lpstr>
      <vt:lpstr>Casos de Teste – Visualizar Teste de Visão – MOD03</vt:lpstr>
      <vt:lpstr>Caso de Uso – Visualizar IMC– MOD03</vt:lpstr>
      <vt:lpstr>Funcionalidades</vt:lpstr>
      <vt:lpstr>Casos de Teste – Visualizar IMC – MOD03</vt:lpstr>
      <vt:lpstr>Iteração #02</vt:lpstr>
      <vt:lpstr>Iteração #02</vt:lpstr>
      <vt:lpstr>Caso de Uso – Realizar IMC – MOD03 </vt:lpstr>
      <vt:lpstr>Funcionalidades</vt:lpstr>
      <vt:lpstr>Casos de Teste – Realizar IMC – MOD03</vt:lpstr>
      <vt:lpstr>Caso de Uso – Realizar Teste de Visão – MOD03</vt:lpstr>
      <vt:lpstr>Funcionalidades </vt:lpstr>
      <vt:lpstr>Casos de Teste – Realizar Teste de Visão – MOD03</vt:lpstr>
      <vt:lpstr>Caso de Uso – Alterar Taxa de Gordura – MOD03</vt:lpstr>
      <vt:lpstr>Funcionalidades (Repete para todos os casos de uso)</vt:lpstr>
      <vt:lpstr>Casos de Teste – Alterar Taxa de Gordura – MOD03</vt:lpstr>
      <vt:lpstr>Status de Desenvolvimento/Testes – MOD03</vt:lpstr>
      <vt:lpstr>Apresentação dos envolvidos</vt:lpstr>
      <vt:lpstr>Apresentação dos envolvidos</vt:lpstr>
      <vt:lpstr>Apresentação dos envolvidos</vt:lpstr>
      <vt:lpstr>Apresentação dos envolvidos</vt:lpstr>
      <vt:lpstr>Apresentação dos envolvidos</vt:lpstr>
      <vt:lpstr>Notas</vt:lpstr>
      <vt:lpstr>Módulo 04</vt:lpstr>
      <vt:lpstr>Iteração #01</vt:lpstr>
      <vt:lpstr>Caso de Uso – Listar Fichas de Treinamento MOD04</vt:lpstr>
      <vt:lpstr>Caso de Uso – Listar Fichas de Treinamento MOD04</vt:lpstr>
      <vt:lpstr>Funcionalidades</vt:lpstr>
      <vt:lpstr>Casos de Teste</vt:lpstr>
      <vt:lpstr>Caso de Uso – Enviar ficha de treinamento por e-mail MOD04</vt:lpstr>
      <vt:lpstr>Funcionalidades</vt:lpstr>
      <vt:lpstr>Casos de Teste</vt:lpstr>
      <vt:lpstr>Iteração #02</vt:lpstr>
      <vt:lpstr>Caso de Uso – Listar suplementos alimentares MOD04</vt:lpstr>
      <vt:lpstr>Caso de Uso – Listar suplementos alimentares MOD04</vt:lpstr>
      <vt:lpstr>Funcionalidades </vt:lpstr>
      <vt:lpstr>Casos de Teste – MOD04 </vt:lpstr>
      <vt:lpstr>Caso de Uso – Adicionar suplemento alimentar MOD04</vt:lpstr>
      <vt:lpstr>Funcionalidades</vt:lpstr>
      <vt:lpstr>Casos de Teste</vt:lpstr>
      <vt:lpstr>Caso de Uso – Visualizar suplemento alimentar MOD04 </vt:lpstr>
      <vt:lpstr>Funcionalidades </vt:lpstr>
      <vt:lpstr>Casos de Teste – MOD04 </vt:lpstr>
      <vt:lpstr>Status de Desenvolvimento/Testes – MOD04</vt:lpstr>
      <vt:lpstr>Apresentação dos envolvidos</vt:lpstr>
      <vt:lpstr>Apresentação dos envolvidos</vt:lpstr>
      <vt:lpstr>Apresentação dos envolvidos</vt:lpstr>
      <vt:lpstr>Apresentação dos envolvidos</vt:lpstr>
      <vt:lpstr>Apresentação dos envolvidos</vt:lpstr>
      <vt:lpstr>Apresentação dos envolvidos</vt:lpstr>
      <vt:lpstr>Notas</vt:lpstr>
      <vt:lpstr>Módulo 05</vt:lpstr>
      <vt:lpstr>Iteração #01</vt:lpstr>
      <vt:lpstr>Caso de Uso – Visualizar histórico de ficha de treinamento MOD05</vt:lpstr>
      <vt:lpstr>Funcionalidades   Visualizar histórico de ficha de treinamento</vt:lpstr>
      <vt:lpstr>Casos de Teste – Visualizar histórico de ficha de treinamento  MOD05</vt:lpstr>
      <vt:lpstr>Caso de Uso –  Visualizar histórico de programa de treinamentos vinculados MOD05 </vt:lpstr>
      <vt:lpstr>Funcionalidades Visualizar histórico de programa de treinamentos vinculados </vt:lpstr>
      <vt:lpstr>Casos de Teste – Visualizar histórico de programa de treinamentos vinculados  MOD05</vt:lpstr>
      <vt:lpstr>Caso de Uso – Visualizar programas prontos MOD05</vt:lpstr>
      <vt:lpstr>Funcionalidades Visualizar programas prontos </vt:lpstr>
      <vt:lpstr>Casos de Teste –Visualizar programas prontos  MOD05 </vt:lpstr>
      <vt:lpstr>Caso de Uso – Vincular à um novo programa de treinamento MOD05 </vt:lpstr>
      <vt:lpstr>Funcionalidades Vincular à um novo programa de treinamento </vt:lpstr>
      <vt:lpstr>Casos de Teste – Vincular à um novo programa de treinamento MOD05</vt:lpstr>
      <vt:lpstr>Status de Desenvolvimento/Testes – MODXX</vt:lpstr>
      <vt:lpstr>Apresentação dos envolvidos</vt:lpstr>
      <vt:lpstr>Apresentação dos envolvidos</vt:lpstr>
      <vt:lpstr>Apresentação dos envolvidos</vt:lpstr>
      <vt:lpstr>Apresentação dos envolvidos</vt:lpstr>
      <vt:lpstr>Apresentação dos envolvidos</vt:lpstr>
      <vt:lpstr>Apresentação dos envolvidos</vt:lpstr>
      <vt:lpstr>Notas</vt:lpstr>
      <vt:lpstr>Módulo 06</vt:lpstr>
      <vt:lpstr>Iteração #01</vt:lpstr>
      <vt:lpstr>Iteração #01</vt:lpstr>
      <vt:lpstr>Iteração #02</vt:lpstr>
      <vt:lpstr>Iteração #02</vt:lpstr>
      <vt:lpstr>Caso de Uso – MOD06 Atualizar Exercício do Programa de Treinamento.</vt:lpstr>
      <vt:lpstr>Funcionalidades</vt:lpstr>
      <vt:lpstr>Casos de Teste – MOD06 Atualizar Exercício do Programa de Treinamento.</vt:lpstr>
      <vt:lpstr>Caso de Uso – MOD06 Listar Programa de Treinamentos.</vt:lpstr>
      <vt:lpstr>Apresentação do PowerPoint</vt:lpstr>
      <vt:lpstr>Funcionalidades</vt:lpstr>
      <vt:lpstr>Casos de Teste – MOD06  Listar Programa de Treinamentos</vt:lpstr>
      <vt:lpstr>Caso de Uso – MOD06 Inserir Exercícios Físicos </vt:lpstr>
      <vt:lpstr>Funcionalidades</vt:lpstr>
      <vt:lpstr>Casos de Teste – MOD06  Inserir Exercícios Físicos</vt:lpstr>
      <vt:lpstr>Caso de Uso – MOD06 Atualizar Exercícios Físicos </vt:lpstr>
      <vt:lpstr>Funcionalidades</vt:lpstr>
      <vt:lpstr>Casos de Teste – MOD06  Atualizar Exercícios Físicos</vt:lpstr>
      <vt:lpstr>Caso de Uso – MOD06 Visualizar Guia de Suplementação.</vt:lpstr>
      <vt:lpstr>Funcionalidades </vt:lpstr>
      <vt:lpstr>Casos de Teste – MOD06 Visualizar Guia de Suplementação</vt:lpstr>
      <vt:lpstr>Status de Desenvolvimento/Testes – MOD06</vt:lpstr>
      <vt:lpstr>Apresentação do PowerPoint</vt:lpstr>
      <vt:lpstr>Apresentação dos envolvidos</vt:lpstr>
      <vt:lpstr>Apresentação dos envolvidos</vt:lpstr>
      <vt:lpstr>Apresentação dos envolvidos</vt:lpstr>
      <vt:lpstr>Apresentação dos envolvidos</vt:lpstr>
      <vt:lpstr>Apresentação dos envolvidos</vt:lpstr>
      <vt:lpstr>Apresentação dos envolvidos</vt:lpstr>
      <vt:lpstr>Notas</vt:lpstr>
      <vt:lpstr>Módulo 07</vt:lpstr>
      <vt:lpstr>Integração do Banco de Dados</vt:lpstr>
      <vt:lpstr>Iteração #01</vt:lpstr>
      <vt:lpstr>Caso de Uso – MODXX (Repete para todos os casos de uso)</vt:lpstr>
      <vt:lpstr>Funcionalidades</vt:lpstr>
      <vt:lpstr>Funcionalidades</vt:lpstr>
      <vt:lpstr>Funcionalidades</vt:lpstr>
      <vt:lpstr>Casos de Teste – MOD07 (Repete para todos os casos de uso)</vt:lpstr>
      <vt:lpstr>Caso de Uso – MODXX (Repete para todos os casos de uso)</vt:lpstr>
      <vt:lpstr>Funcionalidades</vt:lpstr>
      <vt:lpstr>Funcionalidades</vt:lpstr>
      <vt:lpstr>Casos de Teste – MOD07 (Repete para todos os casos de uso)</vt:lpstr>
      <vt:lpstr>Caso de Uso – MODXX (Repete para todos os casos de uso)</vt:lpstr>
      <vt:lpstr>Funcionalidades</vt:lpstr>
      <vt:lpstr>Casos de Teste – MOD07 (Repete para todos os casos de uso)</vt:lpstr>
      <vt:lpstr>Iteração #02</vt:lpstr>
      <vt:lpstr>Caso de Uso – MODXX (Repete para todos os casos de uso)</vt:lpstr>
      <vt:lpstr>Funcionalidades</vt:lpstr>
      <vt:lpstr>Funcionalidades</vt:lpstr>
      <vt:lpstr>Casos de Teste – MOD07 (Repete para todos os casos de uso)</vt:lpstr>
      <vt:lpstr>Caso de Uso – MODXX (Repete para todos os casos de uso)</vt:lpstr>
      <vt:lpstr>Funcionalidades – Não concluída </vt:lpstr>
      <vt:lpstr>Casos de Teste – MOD07 (Repete para todos os casos de uso)</vt:lpstr>
      <vt:lpstr>Caso de Uso – MODXX (Repete para todos os casos de uso)</vt:lpstr>
      <vt:lpstr>Funcionalidades</vt:lpstr>
      <vt:lpstr>Casos de Teste – MOD07 (Repete para todos os casos de uso)</vt:lpstr>
      <vt:lpstr>Caso de Uso – MODXX (Repete para todos os casos de uso)</vt:lpstr>
      <vt:lpstr>Funcionalidades</vt:lpstr>
      <vt:lpstr>Funcionalidades</vt:lpstr>
      <vt:lpstr>Casos de Teste – MOD07 (Repete para todos os casos de uso)</vt:lpstr>
      <vt:lpstr>Caso de Uso – MODXX (Repete para todos os casos de uso)</vt:lpstr>
      <vt:lpstr>Funcionalidades</vt:lpstr>
      <vt:lpstr>Funcionalidades</vt:lpstr>
      <vt:lpstr>Casos de Teste – MOD07 (Repete para todos os casos de uso)</vt:lpstr>
      <vt:lpstr>Status de Desenvolvimento/Testes – MOD07</vt:lpstr>
      <vt:lpstr>Status de Desenvolvimento/Testes – MOD07</vt:lpstr>
      <vt:lpstr>Apresentação dos envolvidos</vt:lpstr>
      <vt:lpstr>Apresentação dos envolvidos</vt:lpstr>
      <vt:lpstr>Apresentação dos envolvidos</vt:lpstr>
      <vt:lpstr>Apresentação dos envolvidos</vt:lpstr>
      <vt:lpstr>Apresentação dos envolvidos</vt:lpstr>
      <vt:lpstr>Notas</vt:lpstr>
      <vt:lpstr>Módulo 08</vt:lpstr>
      <vt:lpstr>Iteração #01</vt:lpstr>
      <vt:lpstr>Caso de Uso – Calcular Peso Ideal MOD08 </vt:lpstr>
      <vt:lpstr>Funcionalidades </vt:lpstr>
      <vt:lpstr>Casos de Teste </vt:lpstr>
      <vt:lpstr>Caso de Uso – Calcular IMC  MOD08 </vt:lpstr>
      <vt:lpstr>Funcionalidades</vt:lpstr>
      <vt:lpstr>Casos de Teste</vt:lpstr>
      <vt:lpstr>Caso de Uso – Gerir Diário de Bordo MOD08</vt:lpstr>
      <vt:lpstr>Caso de Uso – Gerir Diário de Bordo  MOD08</vt:lpstr>
      <vt:lpstr>Funcionalidades</vt:lpstr>
      <vt:lpstr>Casos de Teste</vt:lpstr>
      <vt:lpstr>Caso de Uso – Inserir Refeição  MOD08</vt:lpstr>
      <vt:lpstr>Funcionalidades </vt:lpstr>
      <vt:lpstr>Casos de Teste </vt:lpstr>
      <vt:lpstr>Iteração #02</vt:lpstr>
      <vt:lpstr>Caso de Uso – Gerir alimentos favoritos  MOD08</vt:lpstr>
      <vt:lpstr>Funcionalidades </vt:lpstr>
      <vt:lpstr>Casos de Teste </vt:lpstr>
      <vt:lpstr>Status de Desenvolvimento/Testes – MOD08 </vt:lpstr>
      <vt:lpstr>Status de Desenvolvimento/Testes – MOD08  </vt:lpstr>
      <vt:lpstr>Apresentação dos envolvidos</vt:lpstr>
      <vt:lpstr>Apresentação dos envolvidos</vt:lpstr>
      <vt:lpstr>Apresentação dos envolvidos</vt:lpstr>
      <vt:lpstr>Apresentação dos envolvidos</vt:lpstr>
      <vt:lpstr>Apresentação dos envolvidos</vt:lpstr>
      <vt:lpstr>Apresentação dos envolvidos</vt:lpstr>
      <vt:lpstr>Notas </vt:lpstr>
      <vt:lpstr>Módulo 09</vt:lpstr>
      <vt:lpstr>Iteração #01 </vt:lpstr>
      <vt:lpstr>Listar Tipo de Alimento – MOD09 </vt:lpstr>
      <vt:lpstr>Funcionalidades </vt:lpstr>
      <vt:lpstr>Casos de Teste – MOD09</vt:lpstr>
      <vt:lpstr> Excluir Unidade de Medida – MOD09</vt:lpstr>
      <vt:lpstr>Funcionalidades</vt:lpstr>
      <vt:lpstr>Casos de Teste – MOD09</vt:lpstr>
      <vt:lpstr>Iteração #02</vt:lpstr>
      <vt:lpstr> Inserir Alimentos– MOD09 </vt:lpstr>
      <vt:lpstr>Funcionalidades</vt:lpstr>
      <vt:lpstr>Casos de Teste – MOD09 </vt:lpstr>
      <vt:lpstr>Caso de Uso – MOD09</vt:lpstr>
      <vt:lpstr>Funcionalidades</vt:lpstr>
      <vt:lpstr>Casos de Teste – MOD09</vt:lpstr>
      <vt:lpstr>Caso de Uso – MOD09</vt:lpstr>
      <vt:lpstr>Funcionalidades</vt:lpstr>
      <vt:lpstr>Casos de Teste – MOD09 </vt:lpstr>
      <vt:lpstr>Status de Desenvolvimento/Testes – MOD09</vt:lpstr>
      <vt:lpstr>Status de Desenvolvimento/Testes – MOD09</vt:lpstr>
      <vt:lpstr>Apresentação dos envolvidos</vt:lpstr>
      <vt:lpstr>Apresentação dos envolvidos</vt:lpstr>
      <vt:lpstr>Apresentação dos envolvidos</vt:lpstr>
      <vt:lpstr>Apresentação dos envolvidos</vt:lpstr>
      <vt:lpstr>Apresentação dos envolvidos</vt:lpstr>
      <vt:lpstr>Notas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vitoria.matheus.barbosa@hotmail.com</dc:creator>
  <cp:lastModifiedBy>Tiago Antonio Evaristo da Silva</cp:lastModifiedBy>
  <cp:revision>215</cp:revision>
  <dcterms:created xsi:type="dcterms:W3CDTF">2018-04-02T17:31:57Z</dcterms:created>
  <dcterms:modified xsi:type="dcterms:W3CDTF">2018-09-26T03:15:13Z</dcterms:modified>
</cp:coreProperties>
</file>